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9"/>
  </p:notesMasterIdLst>
  <p:sldIdLst>
    <p:sldId id="291" r:id="rId2"/>
    <p:sldId id="386" r:id="rId3"/>
    <p:sldId id="387" r:id="rId4"/>
    <p:sldId id="419" r:id="rId5"/>
    <p:sldId id="388" r:id="rId6"/>
    <p:sldId id="415" r:id="rId7"/>
    <p:sldId id="443" r:id="rId8"/>
    <p:sldId id="456" r:id="rId9"/>
    <p:sldId id="444" r:id="rId10"/>
    <p:sldId id="435" r:id="rId11"/>
    <p:sldId id="436" r:id="rId12"/>
    <p:sldId id="438" r:id="rId13"/>
    <p:sldId id="439" r:id="rId14"/>
    <p:sldId id="448" r:id="rId15"/>
    <p:sldId id="417" r:id="rId16"/>
    <p:sldId id="259" r:id="rId17"/>
    <p:sldId id="404" r:id="rId18"/>
    <p:sldId id="402" r:id="rId19"/>
    <p:sldId id="449" r:id="rId20"/>
    <p:sldId id="425" r:id="rId21"/>
    <p:sldId id="426" r:id="rId22"/>
    <p:sldId id="431" r:id="rId23"/>
    <p:sldId id="430" r:id="rId24"/>
    <p:sldId id="412" r:id="rId25"/>
    <p:sldId id="302" r:id="rId26"/>
    <p:sldId id="434" r:id="rId27"/>
    <p:sldId id="45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32FF"/>
    <a:srgbClr val="009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24"/>
    <p:restoredTop sz="76724"/>
  </p:normalViewPr>
  <p:slideViewPr>
    <p:cSldViewPr snapToGrid="0" snapToObjects="1">
      <p:cViewPr>
        <p:scale>
          <a:sx n="62" d="100"/>
          <a:sy n="62" d="100"/>
        </p:scale>
        <p:origin x="1216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F6515B-DEEC-8444-B586-BB28438325C0}" type="datetimeFigureOut">
              <a:rPr lang="en-US" smtClean="0"/>
              <a:t>10/2/18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886D0E-B0ED-1945-848F-85331724C5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3084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DABDD0-420C-EE4F-B5E9-69E2EC3E48A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8989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 what C C X C  means</a:t>
            </a:r>
          </a:p>
          <a:p>
            <a:endParaRPr lang="en-US" dirty="0"/>
          </a:p>
          <a:p>
            <a:r>
              <a:rPr lang="en-US" dirty="0"/>
              <a:t>Explain the color code</a:t>
            </a:r>
          </a:p>
          <a:p>
            <a:endParaRPr lang="en-US" dirty="0"/>
          </a:p>
          <a:p>
            <a:r>
              <a:rPr lang="en-US" dirty="0"/>
              <a:t>Say why do we need the axioms</a:t>
            </a:r>
          </a:p>
          <a:p>
            <a:endParaRPr lang="en-US" dirty="0"/>
          </a:p>
          <a:p>
            <a:r>
              <a:rPr lang="en-US" dirty="0"/>
              <a:t>A specifications that makes sure this primitive faithfully represents a consensus protocol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1218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Highlight: non determinism, atomicity, global transition</a:t>
            </a:r>
          </a:p>
          <a:p>
            <a:endParaRPr lang="en-US" dirty="0"/>
          </a:p>
          <a:p>
            <a:r>
              <a:rPr lang="en-US" dirty="0"/>
              <a:t>Conclude: that was the primitive, what about the axioms? *click*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525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consistent participants:</a:t>
            </a:r>
          </a:p>
          <a:p>
            <a:pPr lvl="1"/>
            <a:r>
              <a:rPr lang="en-US" dirty="0"/>
              <a:t>Each participating process agrees on who to reach consensus with</a:t>
            </a:r>
            <a:endParaRPr lang="ar-SA" dirty="0"/>
          </a:p>
          <a:p>
            <a:pPr lvl="1"/>
            <a:r>
              <a:rPr lang="en-US" dirty="0"/>
              <a:t>Consensus round is started when all the participants are ready,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Say why X C X C isn’t consistent: process P1 isn’t yet in the right state.</a:t>
            </a:r>
          </a:p>
          <a:p>
            <a:pPr lvl="1"/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>
                <a:solidFill>
                  <a:srgbClr val="00B050"/>
                </a:solidFill>
              </a:rPr>
              <a:t>Consistent Winners</a:t>
            </a:r>
          </a:p>
          <a:p>
            <a:pPr lvl="1"/>
            <a:r>
              <a:rPr lang="en-US" dirty="0"/>
              <a:t>When the consensus round ends, each participant will have a local result that is globally consistent with all other participants. </a:t>
            </a:r>
          </a:p>
          <a:p>
            <a:pPr lvl="1"/>
            <a:r>
              <a:rPr lang="en-US" dirty="0"/>
              <a:t>Say that a state where all processes won, isn’t good!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recap, say pre and post about the conditions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86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 us start by introducing an abstraction for consensus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2277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Say that it’s the basic model plus the choose primitive</a:t>
            </a:r>
          </a:p>
          <a:p>
            <a:r>
              <a:rPr lang="en-US" dirty="0"/>
              <a:t>Can we prove decidability of the verification problem for such extended model?</a:t>
            </a:r>
          </a:p>
          <a:p>
            <a:r>
              <a:rPr lang="en-US" dirty="0"/>
              <a:t>Introduce the second part.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0672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Usually, these results restrict the verification problem</a:t>
            </a:r>
          </a:p>
          <a:p>
            <a:r>
              <a:rPr lang="en-US" dirty="0">
                <a:effectLst/>
              </a:rPr>
              <a:t>in at least three dimensions: </a:t>
            </a:r>
            <a:r>
              <a:rPr lang="en-US" dirty="0" err="1">
                <a:effectLst/>
              </a:rPr>
              <a:t>i</a:t>
            </a:r>
            <a:r>
              <a:rPr lang="en-US" dirty="0">
                <a:effectLst/>
              </a:rPr>
              <a:t>) the communication primitives a process can</a:t>
            </a:r>
          </a:p>
          <a:p>
            <a:r>
              <a:rPr lang="en-US" dirty="0">
                <a:effectLst/>
              </a:rPr>
              <a:t>use, ii) the network topology of the system, and iii) the supported</a:t>
            </a:r>
          </a:p>
          <a:p>
            <a:r>
              <a:rPr lang="en-US" dirty="0">
                <a:effectLst/>
              </a:rPr>
              <a:t>specification language.</a:t>
            </a:r>
          </a:p>
          <a:p>
            <a:br>
              <a:rPr lang="en-US" dirty="0">
                <a:effectLst/>
              </a:rPr>
            </a:br>
            <a:endParaRPr lang="en-US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89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 {EsparzaFM99} showed that for </a:t>
            </a:r>
            <a:r>
              <a:rPr lang="en-US" dirty="0" err="1">
                <a:effectLst/>
              </a:rPr>
              <a:t>i</a:t>
            </a:r>
            <a:r>
              <a:rPr lang="en-US" dirty="0">
                <a:effectLst/>
              </a:rPr>
              <a:t>) (instantaneous)</a:t>
            </a:r>
          </a:p>
          <a:p>
            <a:r>
              <a:rPr lang="en-US" dirty="0">
                <a:effectLst/>
              </a:rPr>
              <a:t>broadcast communication ii) in a clique, one can decide iii) safety properties</a:t>
            </a:r>
          </a:p>
          <a:p>
            <a:r>
              <a:rPr lang="en-US" dirty="0">
                <a:effectLst/>
              </a:rPr>
              <a:t>of one or more processes (while liveness properties are shown to be</a:t>
            </a:r>
          </a:p>
          <a:p>
            <a:r>
              <a:rPr lang="en-US" dirty="0">
                <a:effectLst/>
              </a:rPr>
              <a:t>undecidable).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3876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While the Esparza model is close to that we want, it does not totally subsume the extended model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334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 us start by introducing an abstraction for consensus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8371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2090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5894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Two directions for parametrized synthesis: </a:t>
            </a:r>
          </a:p>
          <a:p>
            <a:pPr marL="457200" lvl="1" indent="0">
              <a:buNone/>
            </a:pPr>
            <a:r>
              <a:rPr lang="en-US" dirty="0"/>
              <a:t>Parametrized model checker</a:t>
            </a:r>
          </a:p>
          <a:p>
            <a:pPr marL="457200" lvl="1" indent="0">
              <a:buNone/>
            </a:pPr>
            <a:r>
              <a:rPr lang="en-US" dirty="0"/>
              <a:t>Cut-off results</a:t>
            </a:r>
          </a:p>
          <a:p>
            <a:endParaRPr lang="en-US" dirty="0"/>
          </a:p>
          <a:p>
            <a:r>
              <a:rPr lang="en-US" dirty="0"/>
              <a:t>To understand how these two approaches work, first let us talk about a standard process for synthesis for a fixed number of processes.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50868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 CEGIS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7565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Two-loop approach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4957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Directly reduces both parameterized verification and synthesis to a problem over a fixed number of processes</a:t>
            </a:r>
          </a:p>
          <a:p>
            <a:pPr rtl="0" fontAlgn="base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“an error state is reachable with any number n ≥ c  of processes if and only if it is reachable with c processes.”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814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Which is a framework to synthesize for a fixed number of processes.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11948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Component-based parameterized verification and synthesis of distributed systems.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243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because a system is correct for 3 processes doesn’t mean it’s correct for 10! Hence, Line1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664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Just because a system is correct for 3 processes doesn’t mean it’s correct for 10! Hence,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Line1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other words distributed systems are </a:t>
            </a:r>
            <a:r>
              <a:rPr lang="en-US" dirty="0">
                <a:solidFill>
                  <a:srgbClr val="00B050"/>
                </a:solidFill>
              </a:rPr>
              <a:t>Parameterized</a:t>
            </a:r>
            <a:r>
              <a:rPr lang="en-US" dirty="0"/>
              <a:t> over the number of processes, which calls for parameterized verification procedure where we check correctness for any number of processes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304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But verification is not adequate</a:t>
            </a:r>
          </a:p>
          <a:p>
            <a:endParaRPr lang="en-US" dirty="0"/>
          </a:p>
          <a:p>
            <a:r>
              <a:rPr lang="en-US" dirty="0"/>
              <a:t>Line 1</a:t>
            </a:r>
          </a:p>
          <a:p>
            <a:endParaRPr lang="en-US" dirty="0"/>
          </a:p>
          <a:p>
            <a:r>
              <a:rPr lang="en-US" dirty="0"/>
              <a:t>It would be nice if we can .. Line2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0486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Component-based parameterized verification and synthesis of distributed systems.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14440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5859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 us start by introducing an abstraction for consensus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320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What is the point of a consensus protocol?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its core, consensus boils down to choosing  a subset of winners  (or winning proposals) from the set of participants  in a way that is globally consistent.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86D0E-B0ED-1945-848F-85331724C5A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804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128F8-DB68-1E43-8C9F-7D254312F0FF}" type="datetime1">
              <a:rPr lang="en-US" smtClean="0"/>
              <a:t>10/2/18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392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FB1C2-91CB-9D4C-BAFD-C45682564CAA}" type="datetime1">
              <a:rPr lang="en-US" smtClean="0"/>
              <a:t>10/2/18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834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B36B6-4CDB-484D-9773-2E17CAA9C129}" type="datetime1">
              <a:rPr lang="en-US" smtClean="0"/>
              <a:t>10/2/18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890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>
              <a:defRPr sz="5400">
                <a:solidFill>
                  <a:srgbClr val="0A32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3200"/>
            </a:lvl1pPr>
            <a:lvl2pPr>
              <a:lnSpc>
                <a:spcPct val="150000"/>
              </a:lnSpc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75F38-FEDF-F042-BF7C-3F0B67C04729}" type="datetime1">
              <a:rPr lang="en-US" smtClean="0"/>
              <a:t>10/2/18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/>
            </a:lvl1pPr>
          </a:lstStyle>
          <a:p>
            <a:fld id="{FBD09BE4-F894-564E-A97D-A1981632AA7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953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74069-C204-AE4B-9E22-CAA57B3CD81B}" type="datetime1">
              <a:rPr lang="en-US" smtClean="0"/>
              <a:t>10/2/18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346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2EE69F-6870-CA43-ADB2-4FE704446C61}" type="datetime1">
              <a:rPr lang="en-US" smtClean="0"/>
              <a:t>10/2/18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58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B718C-B853-1649-B3C9-C974D00CCC1C}" type="datetime1">
              <a:rPr lang="en-US" smtClean="0"/>
              <a:t>10/2/18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44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71EE7-0095-0641-B454-A1B2A625588B}" type="datetime1">
              <a:rPr lang="en-US" smtClean="0"/>
              <a:t>10/2/18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958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F8199-3F08-0B4D-B5E1-DBD4EC914EB0}" type="datetime1">
              <a:rPr lang="en-US" smtClean="0"/>
              <a:t>10/2/18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108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FD781-80AD-1946-B897-1692206A56E6}" type="datetime1">
              <a:rPr lang="en-US" smtClean="0"/>
              <a:t>10/2/18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738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8A1CA-1AE1-3940-96FF-8028EEE00683}" type="datetime1">
              <a:rPr lang="en-US" smtClean="0"/>
              <a:t>10/2/18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905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D716D5-1F13-C445-9E7D-B4D7627AC746}" type="datetime1">
              <a:rPr lang="en-US" smtClean="0"/>
              <a:t>10/2/18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D09BE4-F894-564E-A97D-A1981632A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502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ill Sans" charset="0"/>
          <a:ea typeface="Gill Sans" charset="0"/>
          <a:cs typeface="Gill Sans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Gill Sans" charset="0"/>
          <a:ea typeface="Gill Sans" charset="0"/>
          <a:cs typeface="Gill Sans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Gill Sans" charset="0"/>
          <a:ea typeface="Gill Sans" charset="0"/>
          <a:cs typeface="Gill Sans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Gill Sans" charset="0"/>
          <a:ea typeface="Gill Sans" charset="0"/>
          <a:cs typeface="Gill Sans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Gill Sans" charset="0"/>
          <a:ea typeface="Gill Sans" charset="0"/>
          <a:cs typeface="Gill Sans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Gill Sans" charset="0"/>
          <a:ea typeface="Gill Sans" charset="0"/>
          <a:cs typeface="Gill Sans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4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15.png"/><Relationship Id="rId9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/>
          <p:cNvSpPr txBox="1">
            <a:spLocks/>
          </p:cNvSpPr>
          <p:nvPr/>
        </p:nvSpPr>
        <p:spPr>
          <a:xfrm>
            <a:off x="965914" y="3431583"/>
            <a:ext cx="4215686" cy="6666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514350" indent="-51435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SzPct val="100000"/>
              <a:buFont typeface="LucidaGrande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100000"/>
              <a:buFont typeface="LucidaGrande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indent="-4572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100000"/>
              <a:buFont typeface="LucidaGrande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7145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100000"/>
              <a:buFont typeface="LucidaGrande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717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SzPct val="100000"/>
              <a:buFont typeface="LucidaGrande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800" dirty="0">
                <a:latin typeface="Calibri Light" charset="0"/>
                <a:ea typeface="Calibri Light" charset="0"/>
                <a:cs typeface="Calibri Light" charset="0"/>
              </a:rPr>
              <a:t>Nouraldin Jaber</a:t>
            </a:r>
          </a:p>
          <a:p>
            <a:endParaRPr lang="en-US" sz="4800" dirty="0">
              <a:latin typeface="Calibri Light" charset="0"/>
              <a:ea typeface="Calibri Light" charset="0"/>
              <a:cs typeface="Calibri Light" charset="0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965915" y="2781881"/>
            <a:ext cx="10380372" cy="1"/>
          </a:xfrm>
          <a:prstGeom prst="line">
            <a:avLst/>
          </a:prstGeom>
          <a:ln w="28575">
            <a:solidFill>
              <a:schemeClr val="bg2">
                <a:lumMod val="75000"/>
              </a:schemeClr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r="19208"/>
          <a:stretch/>
        </p:blipFill>
        <p:spPr>
          <a:xfrm>
            <a:off x="1095067" y="4323938"/>
            <a:ext cx="1773166" cy="62297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AC36212-3F78-EA49-A224-5FC5EF364139}"/>
              </a:ext>
            </a:extLst>
          </p:cNvPr>
          <p:cNvSpPr txBox="1">
            <a:spLocks/>
          </p:cNvSpPr>
          <p:nvPr/>
        </p:nvSpPr>
        <p:spPr>
          <a:xfrm>
            <a:off x="965914" y="438012"/>
            <a:ext cx="10380373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rgbClr val="0A32FF"/>
                </a:solidFill>
                <a:latin typeface="Gill Sans" charset="0"/>
                <a:ea typeface="Gill Sans" charset="0"/>
                <a:cs typeface="Gill Sans" charset="0"/>
              </a:defRPr>
            </a:lvl1pPr>
          </a:lstStyle>
          <a:p>
            <a:r>
              <a:rPr lang="en-US" sz="4800" dirty="0"/>
              <a:t>Parameterized Synthesis for Distributed Applications with Consensus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7045E9-EF92-A14C-8C9F-510D509B91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914" y="5125751"/>
            <a:ext cx="1443789" cy="1271519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489A3469-02A7-AD44-AABD-03F9CEA8B8B9}"/>
              </a:ext>
            </a:extLst>
          </p:cNvPr>
          <p:cNvGrpSpPr/>
          <p:nvPr/>
        </p:nvGrpSpPr>
        <p:grpSpPr>
          <a:xfrm>
            <a:off x="5284046" y="3431583"/>
            <a:ext cx="6062241" cy="2195030"/>
            <a:chOff x="4864575" y="4259770"/>
            <a:chExt cx="6062241" cy="219503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C6C291E-FA6D-B749-A48A-4E3B1C358B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010" t="5500" r="21332" b="13458"/>
            <a:stretch/>
          </p:blipFill>
          <p:spPr>
            <a:xfrm>
              <a:off x="8952978" y="4259771"/>
              <a:ext cx="1973838" cy="2195029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CE3D0B7-7632-9E47-8222-71D3CA7F79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238031" y="4259770"/>
              <a:ext cx="1536520" cy="2195029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5AB5221-5242-D547-9C35-DA795F424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64575" y="4259770"/>
              <a:ext cx="2195029" cy="2195029"/>
            </a:xfrm>
            <a:prstGeom prst="rect">
              <a:avLst/>
            </a:prstGeom>
          </p:spPr>
        </p:pic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9BEF180B-77AE-E640-B095-D4F42131C64A}"/>
              </a:ext>
            </a:extLst>
          </p:cNvPr>
          <p:cNvSpPr/>
          <p:nvPr/>
        </p:nvSpPr>
        <p:spPr>
          <a:xfrm>
            <a:off x="9387511" y="5761512"/>
            <a:ext cx="221092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latin typeface="Calibri Light" charset="0"/>
                <a:ea typeface="Calibri Light" charset="0"/>
                <a:cs typeface="Calibri Light" charset="0"/>
              </a:rPr>
              <a:t>Roopsha Samanta</a:t>
            </a:r>
            <a:endParaRPr lang="en-US" sz="2000" b="1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B729184-1794-DF48-854C-F55F93E57F06}"/>
              </a:ext>
            </a:extLst>
          </p:cNvPr>
          <p:cNvSpPr/>
          <p:nvPr/>
        </p:nvSpPr>
        <p:spPr>
          <a:xfrm>
            <a:off x="7554473" y="5761512"/>
            <a:ext cx="181797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latin typeface="Calibri Light" charset="0"/>
                <a:ea typeface="Calibri Light" charset="0"/>
                <a:cs typeface="Calibri Light" charset="0"/>
              </a:rPr>
              <a:t>Milind Kulkarni</a:t>
            </a:r>
            <a:endParaRPr lang="en-US" sz="2000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04B946D-9CFF-2C41-B849-43DA375449D2}"/>
              </a:ext>
            </a:extLst>
          </p:cNvPr>
          <p:cNvSpPr/>
          <p:nvPr/>
        </p:nvSpPr>
        <p:spPr>
          <a:xfrm>
            <a:off x="5602467" y="5761510"/>
            <a:ext cx="16806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latin typeface="Calibri Light" charset="0"/>
                <a:ea typeface="Calibri Light" charset="0"/>
                <a:cs typeface="Calibri Light" charset="0"/>
              </a:rPr>
              <a:t>Swen Jacobs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933732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5ED9C-87F8-A346-9B22-38E37162E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Consensus Protocols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FE610-5B20-7643-A896-F5CAE4734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DD1FB6-8590-6E49-89A8-C991CA7D4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99C54F-1859-6D4D-BE24-E0FDDEAAE9C4}"/>
              </a:ext>
            </a:extLst>
          </p:cNvPr>
          <p:cNvSpPr txBox="1"/>
          <p:nvPr/>
        </p:nvSpPr>
        <p:spPr>
          <a:xfrm>
            <a:off x="2173807" y="3539629"/>
            <a:ext cx="2621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0A32FF"/>
                </a:solidFill>
              </a:rPr>
              <a:t>{1, 2, 4}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20BE2EF-EC5B-1646-9922-9E351E2AAFCE}"/>
              </a:ext>
            </a:extLst>
          </p:cNvPr>
          <p:cNvSpPr txBox="1"/>
          <p:nvPr/>
        </p:nvSpPr>
        <p:spPr>
          <a:xfrm>
            <a:off x="4680787" y="3539629"/>
            <a:ext cx="5257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7B02B8-460A-794E-AD08-00464C69995A}"/>
              </a:ext>
            </a:extLst>
          </p:cNvPr>
          <p:cNvSpPr txBox="1"/>
          <p:nvPr/>
        </p:nvSpPr>
        <p:spPr>
          <a:xfrm>
            <a:off x="6178117" y="3535045"/>
            <a:ext cx="16497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00B050"/>
                </a:solidFill>
              </a:rPr>
              <a:t>{1, 2}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20602D-5FD9-4242-9372-31BB727812B9}"/>
              </a:ext>
            </a:extLst>
          </p:cNvPr>
          <p:cNvSpPr txBox="1"/>
          <p:nvPr/>
        </p:nvSpPr>
        <p:spPr>
          <a:xfrm>
            <a:off x="665047" y="3541017"/>
            <a:ext cx="2621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cons(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0F0F12-5134-A545-B872-69DA610C6F2C}"/>
              </a:ext>
            </a:extLst>
          </p:cNvPr>
          <p:cNvSpPr txBox="1"/>
          <p:nvPr/>
        </p:nvSpPr>
        <p:spPr>
          <a:xfrm>
            <a:off x="4303597" y="3535045"/>
            <a:ext cx="5257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,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569EA6-9682-2043-8290-BA17C54A4DDA}"/>
              </a:ext>
            </a:extLst>
          </p:cNvPr>
          <p:cNvSpPr txBox="1"/>
          <p:nvPr/>
        </p:nvSpPr>
        <p:spPr>
          <a:xfrm>
            <a:off x="5187517" y="3535045"/>
            <a:ext cx="5257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57A8BD-6E28-DD4A-9FAC-3D753D8EFAA5}"/>
              </a:ext>
            </a:extLst>
          </p:cNvPr>
          <p:cNvSpPr txBox="1"/>
          <p:nvPr/>
        </p:nvSpPr>
        <p:spPr>
          <a:xfrm>
            <a:off x="5583757" y="3535045"/>
            <a:ext cx="5257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=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681A03-0CB8-104C-8DBE-DBAED18C6589}"/>
              </a:ext>
            </a:extLst>
          </p:cNvPr>
          <p:cNvSpPr txBox="1"/>
          <p:nvPr/>
        </p:nvSpPr>
        <p:spPr>
          <a:xfrm>
            <a:off x="5957137" y="3428365"/>
            <a:ext cx="5257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{</a:t>
            </a:r>
            <a:endParaRPr lang="en-US" sz="54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0EEC850-A596-BF4B-8BE7-7B679C3FFB0A}"/>
              </a:ext>
            </a:extLst>
          </p:cNvPr>
          <p:cNvSpPr txBox="1"/>
          <p:nvPr/>
        </p:nvSpPr>
        <p:spPr>
          <a:xfrm>
            <a:off x="7702117" y="3535045"/>
            <a:ext cx="39128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00B050"/>
                </a:solidFill>
              </a:rPr>
              <a:t>,{1, 4} ,{2, 4}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8AE530-1FF8-324A-8783-15BD74D78EFD}"/>
              </a:ext>
            </a:extLst>
          </p:cNvPr>
          <p:cNvSpPr txBox="1"/>
          <p:nvPr/>
        </p:nvSpPr>
        <p:spPr>
          <a:xfrm>
            <a:off x="11022532" y="3442712"/>
            <a:ext cx="5257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}</a:t>
            </a:r>
            <a:endParaRPr lang="en-US" sz="5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6062165-63C3-1941-BD6E-8C2073089810}"/>
              </a:ext>
            </a:extLst>
          </p:cNvPr>
          <p:cNvSpPr txBox="1"/>
          <p:nvPr/>
        </p:nvSpPr>
        <p:spPr>
          <a:xfrm>
            <a:off x="2547187" y="2636520"/>
            <a:ext cx="16661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participants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AFF52FAC-ECDC-2F48-AF53-331AF92F1E2B}"/>
              </a:ext>
            </a:extLst>
          </p:cNvPr>
          <p:cNvSpPr/>
          <p:nvPr/>
        </p:nvSpPr>
        <p:spPr>
          <a:xfrm>
            <a:off x="3316807" y="3078480"/>
            <a:ext cx="607211" cy="548640"/>
          </a:xfrm>
          <a:custGeom>
            <a:avLst/>
            <a:gdLst>
              <a:gd name="connsiteX0" fmla="*/ 350520 w 607211"/>
              <a:gd name="connsiteY0" fmla="*/ 0 h 548640"/>
              <a:gd name="connsiteX1" fmla="*/ 594360 w 607211"/>
              <a:gd name="connsiteY1" fmla="*/ 152400 h 548640"/>
              <a:gd name="connsiteX2" fmla="*/ 0 w 607211"/>
              <a:gd name="connsiteY2" fmla="*/ 548640 h 548640"/>
              <a:gd name="connsiteX3" fmla="*/ 0 w 607211"/>
              <a:gd name="connsiteY3" fmla="*/ 548640 h 54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7211" h="548640">
                <a:moveTo>
                  <a:pt x="350520" y="0"/>
                </a:moveTo>
                <a:cubicBezTo>
                  <a:pt x="501650" y="30480"/>
                  <a:pt x="652780" y="60960"/>
                  <a:pt x="594360" y="152400"/>
                </a:cubicBezTo>
                <a:cubicBezTo>
                  <a:pt x="535940" y="243840"/>
                  <a:pt x="0" y="548640"/>
                  <a:pt x="0" y="548640"/>
                </a:cubicBezTo>
                <a:lnTo>
                  <a:pt x="0" y="548640"/>
                </a:lnTo>
              </a:path>
            </a:pathLst>
          </a:custGeom>
          <a:noFill/>
          <a:ln>
            <a:solidFill>
              <a:schemeClr val="tx1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76BE28B-624B-F640-8BF2-E8008E3DC6EE}"/>
              </a:ext>
            </a:extLst>
          </p:cNvPr>
          <p:cNvSpPr txBox="1"/>
          <p:nvPr/>
        </p:nvSpPr>
        <p:spPr>
          <a:xfrm>
            <a:off x="3996296" y="4902061"/>
            <a:ext cx="14875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cardinality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B3D7C94-CBFB-E844-9232-EE3E09734A98}"/>
              </a:ext>
            </a:extLst>
          </p:cNvPr>
          <p:cNvSpPr txBox="1"/>
          <p:nvPr/>
        </p:nvSpPr>
        <p:spPr>
          <a:xfrm>
            <a:off x="7120496" y="4945697"/>
            <a:ext cx="1174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winners</a:t>
            </a: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4C128E11-F045-D940-9822-66503C90F1E1}"/>
              </a:ext>
            </a:extLst>
          </p:cNvPr>
          <p:cNvSpPr/>
          <p:nvPr/>
        </p:nvSpPr>
        <p:spPr>
          <a:xfrm>
            <a:off x="4703647" y="4343400"/>
            <a:ext cx="217184" cy="579120"/>
          </a:xfrm>
          <a:custGeom>
            <a:avLst/>
            <a:gdLst>
              <a:gd name="connsiteX0" fmla="*/ 0 w 217184"/>
              <a:gd name="connsiteY0" fmla="*/ 579120 h 579120"/>
              <a:gd name="connsiteX1" fmla="*/ 198120 w 217184"/>
              <a:gd name="connsiteY1" fmla="*/ 228600 h 579120"/>
              <a:gd name="connsiteX2" fmla="*/ 198120 w 217184"/>
              <a:gd name="connsiteY2" fmla="*/ 0 h 579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7184" h="579120">
                <a:moveTo>
                  <a:pt x="0" y="579120"/>
                </a:moveTo>
                <a:cubicBezTo>
                  <a:pt x="82550" y="452120"/>
                  <a:pt x="165100" y="325120"/>
                  <a:pt x="198120" y="228600"/>
                </a:cubicBezTo>
                <a:cubicBezTo>
                  <a:pt x="231140" y="132080"/>
                  <a:pt x="214630" y="66040"/>
                  <a:pt x="198120" y="0"/>
                </a:cubicBezTo>
              </a:path>
            </a:pathLst>
          </a:custGeom>
          <a:noFill/>
          <a:ln>
            <a:solidFill>
              <a:schemeClr val="tx1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2D9547C9-2255-D64B-B449-59B48C820258}"/>
              </a:ext>
            </a:extLst>
          </p:cNvPr>
          <p:cNvSpPr/>
          <p:nvPr/>
        </p:nvSpPr>
        <p:spPr>
          <a:xfrm>
            <a:off x="7031019" y="4450080"/>
            <a:ext cx="842548" cy="548640"/>
          </a:xfrm>
          <a:custGeom>
            <a:avLst/>
            <a:gdLst>
              <a:gd name="connsiteX0" fmla="*/ 842548 w 842548"/>
              <a:gd name="connsiteY0" fmla="*/ 548640 h 548640"/>
              <a:gd name="connsiteX1" fmla="*/ 126268 w 842548"/>
              <a:gd name="connsiteY1" fmla="*/ 259080 h 548640"/>
              <a:gd name="connsiteX2" fmla="*/ 4348 w 842548"/>
              <a:gd name="connsiteY2" fmla="*/ 0 h 54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42548" h="548640">
                <a:moveTo>
                  <a:pt x="842548" y="548640"/>
                </a:moveTo>
                <a:cubicBezTo>
                  <a:pt x="554258" y="449580"/>
                  <a:pt x="265968" y="350520"/>
                  <a:pt x="126268" y="259080"/>
                </a:cubicBezTo>
                <a:cubicBezTo>
                  <a:pt x="-13432" y="167640"/>
                  <a:pt x="-4542" y="83820"/>
                  <a:pt x="4348" y="0"/>
                </a:cubicBezTo>
              </a:path>
            </a:pathLst>
          </a:custGeom>
          <a:noFill/>
          <a:ln>
            <a:solidFill>
              <a:schemeClr val="tx1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554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 animBg="1"/>
      <p:bldP spid="20" grpId="0"/>
      <p:bldP spid="21" grpId="0"/>
      <p:bldP spid="22" grpId="0" animBg="1"/>
      <p:bldP spid="2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BD09BE4-F894-564E-A97D-A1981632AA78}" type="slidenum">
              <a:rPr lang="en-US" smtClean="0"/>
              <a:t>11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646C41-7E5C-5744-8FDB-77793D909C9D}"/>
              </a:ext>
            </a:extLst>
          </p:cNvPr>
          <p:cNvSpPr txBox="1"/>
          <p:nvPr/>
        </p:nvSpPr>
        <p:spPr>
          <a:xfrm>
            <a:off x="178902" y="429545"/>
            <a:ext cx="49173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cons({1,2,4} , 2) = { {1,2} , {1,4} , {2,4} }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9EF5ACCD-1B73-CF45-9989-A1187866DA1A}"/>
              </a:ext>
            </a:extLst>
          </p:cNvPr>
          <p:cNvCxnSpPr>
            <a:cxnSpLocks/>
            <a:endCxn id="38" idx="0"/>
          </p:cNvCxnSpPr>
          <p:nvPr/>
        </p:nvCxnSpPr>
        <p:spPr>
          <a:xfrm>
            <a:off x="1732625" y="874936"/>
            <a:ext cx="1" cy="17141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20EB905-0F16-A344-ACFB-8DB78D44B848}"/>
              </a:ext>
            </a:extLst>
          </p:cNvPr>
          <p:cNvSpPr/>
          <p:nvPr/>
        </p:nvSpPr>
        <p:spPr>
          <a:xfrm>
            <a:off x="913929" y="1046355"/>
            <a:ext cx="1637393" cy="567115"/>
          </a:xfrm>
          <a:prstGeom prst="round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solidFill>
                  <a:schemeClr val="tx1"/>
                </a:solidFill>
                <a:latin typeface="Gill Sans MT" panose="020B0502020104020203" pitchFamily="34" charset="77"/>
              </a:rPr>
              <a:t>C C X C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0EE8492E-C0DB-0041-8027-7686582061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721" r="1522" b="7315"/>
          <a:stretch/>
        </p:blipFill>
        <p:spPr>
          <a:xfrm>
            <a:off x="181023" y="1784889"/>
            <a:ext cx="4960604" cy="2891363"/>
          </a:xfrm>
          <a:prstGeom prst="rect">
            <a:avLst/>
          </a:prstGeom>
        </p:spPr>
      </p:pic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A7CD0BBF-C208-DF45-8B42-3D917072A96A}"/>
              </a:ext>
            </a:extLst>
          </p:cNvPr>
          <p:cNvSpPr/>
          <p:nvPr/>
        </p:nvSpPr>
        <p:spPr>
          <a:xfrm>
            <a:off x="913929" y="4738664"/>
            <a:ext cx="1637393" cy="567115"/>
          </a:xfrm>
          <a:prstGeom prst="round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solidFill>
                  <a:srgbClr val="00B050"/>
                </a:solidFill>
                <a:latin typeface="Gill Sans MT" panose="020B0502020104020203" pitchFamily="34" charset="77"/>
              </a:rPr>
              <a:t>C C</a:t>
            </a:r>
            <a:r>
              <a:rPr lang="de-DE" sz="2400" dirty="0">
                <a:solidFill>
                  <a:schemeClr val="tx1"/>
                </a:solidFill>
                <a:latin typeface="Gill Sans MT" panose="020B0502020104020203" pitchFamily="34" charset="77"/>
              </a:rPr>
              <a:t> X </a:t>
            </a:r>
            <a:r>
              <a:rPr lang="de-DE" sz="2400" dirty="0">
                <a:solidFill>
                  <a:srgbClr val="FF0000"/>
                </a:solidFill>
                <a:latin typeface="Gill Sans MT" panose="020B0502020104020203" pitchFamily="34" charset="77"/>
              </a:rPr>
              <a:t>C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F698541C-7F9B-5443-990E-C99E9CB99931}"/>
              </a:ext>
            </a:extLst>
          </p:cNvPr>
          <p:cNvSpPr/>
          <p:nvPr/>
        </p:nvSpPr>
        <p:spPr>
          <a:xfrm>
            <a:off x="9041878" y="3061264"/>
            <a:ext cx="2754900" cy="789149"/>
          </a:xfrm>
          <a:prstGeom prst="roundRect">
            <a:avLst/>
          </a:prstGeom>
          <a:solidFill>
            <a:srgbClr val="0096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Gill Sans MT" panose="020B0502020104020203" pitchFamily="34" charset="77"/>
              </a:rPr>
              <a:t>Specification</a:t>
            </a: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7560879A-D003-A142-A419-66525A7193AF}"/>
              </a:ext>
            </a:extLst>
          </p:cNvPr>
          <p:cNvSpPr/>
          <p:nvPr/>
        </p:nvSpPr>
        <p:spPr>
          <a:xfrm>
            <a:off x="6484946" y="3061265"/>
            <a:ext cx="1969957" cy="789149"/>
          </a:xfrm>
          <a:prstGeom prst="roundRect">
            <a:avLst/>
          </a:prstGeom>
          <a:solidFill>
            <a:srgbClr val="0096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Gill Sans MT" panose="020B0502020104020203" pitchFamily="34" charset="77"/>
              </a:rPr>
              <a:t>Primitive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010D686-1301-0147-88BE-7FF7C40623E5}"/>
              </a:ext>
            </a:extLst>
          </p:cNvPr>
          <p:cNvSpPr txBox="1"/>
          <p:nvPr/>
        </p:nvSpPr>
        <p:spPr>
          <a:xfrm>
            <a:off x="7743534" y="2901840"/>
            <a:ext cx="196995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+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B3415E39-EB33-4E40-B658-63916269804A}"/>
              </a:ext>
            </a:extLst>
          </p:cNvPr>
          <p:cNvCxnSpPr>
            <a:cxnSpLocks/>
          </p:cNvCxnSpPr>
          <p:nvPr/>
        </p:nvCxnSpPr>
        <p:spPr>
          <a:xfrm>
            <a:off x="4995058" y="3455840"/>
            <a:ext cx="1452321" cy="0"/>
          </a:xfrm>
          <a:prstGeom prst="straightConnector1">
            <a:avLst/>
          </a:prstGeom>
          <a:ln w="92075">
            <a:solidFill>
              <a:srgbClr val="0A32FF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13B8C067-AAC8-194B-B58F-39A2365CF562}"/>
              </a:ext>
            </a:extLst>
          </p:cNvPr>
          <p:cNvSpPr txBox="1"/>
          <p:nvPr/>
        </p:nvSpPr>
        <p:spPr>
          <a:xfrm>
            <a:off x="4995058" y="2887961"/>
            <a:ext cx="14523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Abstract</a:t>
            </a:r>
            <a:r>
              <a:rPr lang="en-US" dirty="0"/>
              <a:t> 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F70ED7E-4D60-0D4E-840E-C821DF8183CC}"/>
              </a:ext>
            </a:extLst>
          </p:cNvPr>
          <p:cNvSpPr txBox="1"/>
          <p:nvPr/>
        </p:nvSpPr>
        <p:spPr>
          <a:xfrm>
            <a:off x="6778148" y="2561123"/>
            <a:ext cx="136768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choose</a:t>
            </a:r>
          </a:p>
          <a:p>
            <a:r>
              <a:rPr lang="en-US" dirty="0"/>
              <a:t> 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7A4AFBC0-AF55-084D-A067-E4CE1A69CF4D}"/>
              </a:ext>
            </a:extLst>
          </p:cNvPr>
          <p:cNvSpPr txBox="1"/>
          <p:nvPr/>
        </p:nvSpPr>
        <p:spPr>
          <a:xfrm>
            <a:off x="8481263" y="4001014"/>
            <a:ext cx="35142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Consistent Participants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5AC8CE0-C352-8642-8EF4-58AD9E0FB9ED}"/>
              </a:ext>
            </a:extLst>
          </p:cNvPr>
          <p:cNvSpPr txBox="1"/>
          <p:nvPr/>
        </p:nvSpPr>
        <p:spPr>
          <a:xfrm>
            <a:off x="8723574" y="4566541"/>
            <a:ext cx="30126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B050"/>
                </a:solidFill>
              </a:rPr>
              <a:t>Consistent Winners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91796E2-6742-0C45-999F-88076C157B59}"/>
              </a:ext>
            </a:extLst>
          </p:cNvPr>
          <p:cNvSpPr txBox="1"/>
          <p:nvPr/>
        </p:nvSpPr>
        <p:spPr>
          <a:xfrm>
            <a:off x="566573" y="5864764"/>
            <a:ext cx="1174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winners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FAD2C71-68EB-9B49-BC3A-7127F6B406EA}"/>
              </a:ext>
            </a:extLst>
          </p:cNvPr>
          <p:cNvSpPr txBox="1"/>
          <p:nvPr/>
        </p:nvSpPr>
        <p:spPr>
          <a:xfrm>
            <a:off x="2699403" y="5860769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loser</a:t>
            </a:r>
          </a:p>
        </p:txBody>
      </p:sp>
      <p:sp>
        <p:nvSpPr>
          <p:cNvPr id="71" name="Freeform 70">
            <a:extLst>
              <a:ext uri="{FF2B5EF4-FFF2-40B4-BE49-F238E27FC236}">
                <a16:creationId xmlns:a16="http://schemas.microsoft.com/office/drawing/2014/main" id="{0D327C04-D850-1A40-B940-BCFDB17788CA}"/>
              </a:ext>
            </a:extLst>
          </p:cNvPr>
          <p:cNvSpPr/>
          <p:nvPr/>
        </p:nvSpPr>
        <p:spPr>
          <a:xfrm>
            <a:off x="1273924" y="5306103"/>
            <a:ext cx="217184" cy="579120"/>
          </a:xfrm>
          <a:custGeom>
            <a:avLst/>
            <a:gdLst>
              <a:gd name="connsiteX0" fmla="*/ 0 w 217184"/>
              <a:gd name="connsiteY0" fmla="*/ 579120 h 579120"/>
              <a:gd name="connsiteX1" fmla="*/ 198120 w 217184"/>
              <a:gd name="connsiteY1" fmla="*/ 228600 h 579120"/>
              <a:gd name="connsiteX2" fmla="*/ 198120 w 217184"/>
              <a:gd name="connsiteY2" fmla="*/ 0 h 579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7184" h="579120">
                <a:moveTo>
                  <a:pt x="0" y="579120"/>
                </a:moveTo>
                <a:cubicBezTo>
                  <a:pt x="82550" y="452120"/>
                  <a:pt x="165100" y="325120"/>
                  <a:pt x="198120" y="228600"/>
                </a:cubicBezTo>
                <a:cubicBezTo>
                  <a:pt x="231140" y="132080"/>
                  <a:pt x="214630" y="66040"/>
                  <a:pt x="198120" y="0"/>
                </a:cubicBezTo>
              </a:path>
            </a:pathLst>
          </a:custGeom>
          <a:noFill/>
          <a:ln>
            <a:solidFill>
              <a:schemeClr val="tx1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Freeform 71">
            <a:extLst>
              <a:ext uri="{FF2B5EF4-FFF2-40B4-BE49-F238E27FC236}">
                <a16:creationId xmlns:a16="http://schemas.microsoft.com/office/drawing/2014/main" id="{8FAC170E-1C9A-A547-B4F7-0A3FCACB0A01}"/>
              </a:ext>
            </a:extLst>
          </p:cNvPr>
          <p:cNvSpPr/>
          <p:nvPr/>
        </p:nvSpPr>
        <p:spPr>
          <a:xfrm>
            <a:off x="2198459" y="5312129"/>
            <a:ext cx="842548" cy="548640"/>
          </a:xfrm>
          <a:custGeom>
            <a:avLst/>
            <a:gdLst>
              <a:gd name="connsiteX0" fmla="*/ 842548 w 842548"/>
              <a:gd name="connsiteY0" fmla="*/ 548640 h 548640"/>
              <a:gd name="connsiteX1" fmla="*/ 126268 w 842548"/>
              <a:gd name="connsiteY1" fmla="*/ 259080 h 548640"/>
              <a:gd name="connsiteX2" fmla="*/ 4348 w 842548"/>
              <a:gd name="connsiteY2" fmla="*/ 0 h 54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42548" h="548640">
                <a:moveTo>
                  <a:pt x="842548" y="548640"/>
                </a:moveTo>
                <a:cubicBezTo>
                  <a:pt x="554258" y="449580"/>
                  <a:pt x="265968" y="350520"/>
                  <a:pt x="126268" y="259080"/>
                </a:cubicBezTo>
                <a:cubicBezTo>
                  <a:pt x="-13432" y="167640"/>
                  <a:pt x="-4542" y="83820"/>
                  <a:pt x="4348" y="0"/>
                </a:cubicBezTo>
              </a:path>
            </a:pathLst>
          </a:custGeom>
          <a:noFill/>
          <a:ln>
            <a:solidFill>
              <a:schemeClr val="tx1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0306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46" grpId="0" animBg="1"/>
      <p:bldP spid="48" grpId="0" animBg="1"/>
      <p:bldP spid="49" grpId="0" animBg="1"/>
      <p:bldP spid="50" grpId="0"/>
      <p:bldP spid="43" grpId="0"/>
      <p:bldP spid="63" grpId="0"/>
      <p:bldP spid="64" grpId="0"/>
      <p:bldP spid="65" grpId="0"/>
      <p:bldP spid="69" grpId="0"/>
      <p:bldP spid="70" grpId="0"/>
      <p:bldP spid="71" grpId="0" animBg="1"/>
      <p:bldP spid="7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BD09BE4-F894-564E-A97D-A1981632AA78}" type="slidenum">
              <a:rPr lang="en-US" smtClean="0"/>
              <a:t>12</a:t>
            </a:fld>
            <a:endParaRPr lang="en-US" dirty="0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0EE8492E-C0DB-0041-8027-7686582061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721" r="1522" b="7315"/>
          <a:stretch/>
        </p:blipFill>
        <p:spPr>
          <a:xfrm>
            <a:off x="181023" y="1784889"/>
            <a:ext cx="4960604" cy="2891363"/>
          </a:xfrm>
          <a:prstGeom prst="rect">
            <a:avLst/>
          </a:prstGeom>
        </p:spPr>
      </p:pic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A725F1D6-FE0D-A243-8CDB-862D09777181}"/>
              </a:ext>
            </a:extLst>
          </p:cNvPr>
          <p:cNvCxnSpPr>
            <a:cxnSpLocks/>
            <a:endCxn id="110" idx="0"/>
          </p:cNvCxnSpPr>
          <p:nvPr/>
        </p:nvCxnSpPr>
        <p:spPr>
          <a:xfrm>
            <a:off x="1732625" y="874936"/>
            <a:ext cx="1" cy="17141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2D416729-97AF-A34A-9F9B-8F838A80A5AA}"/>
              </a:ext>
            </a:extLst>
          </p:cNvPr>
          <p:cNvSpPr/>
          <p:nvPr/>
        </p:nvSpPr>
        <p:spPr>
          <a:xfrm>
            <a:off x="913929" y="1046355"/>
            <a:ext cx="1637393" cy="567115"/>
          </a:xfrm>
          <a:prstGeom prst="round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solidFill>
                  <a:schemeClr val="tx1"/>
                </a:solidFill>
                <a:latin typeface="Gill Sans MT" panose="020B0502020104020203" pitchFamily="34" charset="77"/>
              </a:rPr>
              <a:t>C C X C</a:t>
            </a:r>
          </a:p>
        </p:txBody>
      </p:sp>
      <p:sp>
        <p:nvSpPr>
          <p:cNvPr id="111" name="Rounded Rectangle 110">
            <a:extLst>
              <a:ext uri="{FF2B5EF4-FFF2-40B4-BE49-F238E27FC236}">
                <a16:creationId xmlns:a16="http://schemas.microsoft.com/office/drawing/2014/main" id="{95985EAC-9D26-2645-B4A9-E5C2BE8948DE}"/>
              </a:ext>
            </a:extLst>
          </p:cNvPr>
          <p:cNvSpPr/>
          <p:nvPr/>
        </p:nvSpPr>
        <p:spPr>
          <a:xfrm>
            <a:off x="913929" y="4738664"/>
            <a:ext cx="1637393" cy="567115"/>
          </a:xfrm>
          <a:prstGeom prst="round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solidFill>
                  <a:srgbClr val="00B050"/>
                </a:solidFill>
                <a:latin typeface="Gill Sans MT" panose="020B0502020104020203" pitchFamily="34" charset="77"/>
              </a:rPr>
              <a:t>C C</a:t>
            </a:r>
            <a:r>
              <a:rPr lang="de-DE" sz="2400" dirty="0">
                <a:solidFill>
                  <a:schemeClr val="tx1"/>
                </a:solidFill>
                <a:latin typeface="Gill Sans MT" panose="020B0502020104020203" pitchFamily="34" charset="77"/>
              </a:rPr>
              <a:t> X </a:t>
            </a:r>
            <a:r>
              <a:rPr lang="de-DE" sz="2400" dirty="0">
                <a:solidFill>
                  <a:srgbClr val="FF0000"/>
                </a:solidFill>
                <a:latin typeface="Gill Sans MT" panose="020B0502020104020203" pitchFamily="34" charset="77"/>
              </a:rPr>
              <a:t>C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5CB2031A-33C3-3545-8FE9-D99F3C9E7341}"/>
              </a:ext>
            </a:extLst>
          </p:cNvPr>
          <p:cNvSpPr txBox="1"/>
          <p:nvPr/>
        </p:nvSpPr>
        <p:spPr>
          <a:xfrm>
            <a:off x="566573" y="5864764"/>
            <a:ext cx="1174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winners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8278CD46-6A4B-944E-90E2-4C446BC16E28}"/>
              </a:ext>
            </a:extLst>
          </p:cNvPr>
          <p:cNvSpPr txBox="1"/>
          <p:nvPr/>
        </p:nvSpPr>
        <p:spPr>
          <a:xfrm>
            <a:off x="2699403" y="5860769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loser</a:t>
            </a:r>
          </a:p>
        </p:txBody>
      </p:sp>
      <p:sp>
        <p:nvSpPr>
          <p:cNvPr id="114" name="Freeform 113">
            <a:extLst>
              <a:ext uri="{FF2B5EF4-FFF2-40B4-BE49-F238E27FC236}">
                <a16:creationId xmlns:a16="http://schemas.microsoft.com/office/drawing/2014/main" id="{31D4243F-EE3B-0542-813B-087C978153E0}"/>
              </a:ext>
            </a:extLst>
          </p:cNvPr>
          <p:cNvSpPr/>
          <p:nvPr/>
        </p:nvSpPr>
        <p:spPr>
          <a:xfrm>
            <a:off x="1273924" y="5306103"/>
            <a:ext cx="217184" cy="579120"/>
          </a:xfrm>
          <a:custGeom>
            <a:avLst/>
            <a:gdLst>
              <a:gd name="connsiteX0" fmla="*/ 0 w 217184"/>
              <a:gd name="connsiteY0" fmla="*/ 579120 h 579120"/>
              <a:gd name="connsiteX1" fmla="*/ 198120 w 217184"/>
              <a:gd name="connsiteY1" fmla="*/ 228600 h 579120"/>
              <a:gd name="connsiteX2" fmla="*/ 198120 w 217184"/>
              <a:gd name="connsiteY2" fmla="*/ 0 h 579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7184" h="579120">
                <a:moveTo>
                  <a:pt x="0" y="579120"/>
                </a:moveTo>
                <a:cubicBezTo>
                  <a:pt x="82550" y="452120"/>
                  <a:pt x="165100" y="325120"/>
                  <a:pt x="198120" y="228600"/>
                </a:cubicBezTo>
                <a:cubicBezTo>
                  <a:pt x="231140" y="132080"/>
                  <a:pt x="214630" y="66040"/>
                  <a:pt x="198120" y="0"/>
                </a:cubicBezTo>
              </a:path>
            </a:pathLst>
          </a:custGeom>
          <a:noFill/>
          <a:ln>
            <a:solidFill>
              <a:schemeClr val="tx1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5" name="Freeform 114">
            <a:extLst>
              <a:ext uri="{FF2B5EF4-FFF2-40B4-BE49-F238E27FC236}">
                <a16:creationId xmlns:a16="http://schemas.microsoft.com/office/drawing/2014/main" id="{6B09CA00-ECF9-ED40-8824-DC27E00D7DF2}"/>
              </a:ext>
            </a:extLst>
          </p:cNvPr>
          <p:cNvSpPr/>
          <p:nvPr/>
        </p:nvSpPr>
        <p:spPr>
          <a:xfrm>
            <a:off x="2198459" y="5312129"/>
            <a:ext cx="842548" cy="548640"/>
          </a:xfrm>
          <a:custGeom>
            <a:avLst/>
            <a:gdLst>
              <a:gd name="connsiteX0" fmla="*/ 842548 w 842548"/>
              <a:gd name="connsiteY0" fmla="*/ 548640 h 548640"/>
              <a:gd name="connsiteX1" fmla="*/ 126268 w 842548"/>
              <a:gd name="connsiteY1" fmla="*/ 259080 h 548640"/>
              <a:gd name="connsiteX2" fmla="*/ 4348 w 842548"/>
              <a:gd name="connsiteY2" fmla="*/ 0 h 54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42548" h="548640">
                <a:moveTo>
                  <a:pt x="842548" y="548640"/>
                </a:moveTo>
                <a:cubicBezTo>
                  <a:pt x="554258" y="449580"/>
                  <a:pt x="265968" y="350520"/>
                  <a:pt x="126268" y="259080"/>
                </a:cubicBezTo>
                <a:cubicBezTo>
                  <a:pt x="-13432" y="167640"/>
                  <a:pt x="-4542" y="83820"/>
                  <a:pt x="4348" y="0"/>
                </a:cubicBezTo>
              </a:path>
            </a:pathLst>
          </a:custGeom>
          <a:noFill/>
          <a:ln>
            <a:solidFill>
              <a:schemeClr val="tx1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8" name="Slide Number Placeholder 3">
            <a:extLst>
              <a:ext uri="{FF2B5EF4-FFF2-40B4-BE49-F238E27FC236}">
                <a16:creationId xmlns:a16="http://schemas.microsoft.com/office/drawing/2014/main" id="{1AAEB5E1-7E77-C646-AD32-E4EB60C56EDC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BD09BE4-F894-564E-A97D-A1981632AA7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349C372D-D6BF-B549-BBE1-2CB4B47211E7}"/>
              </a:ext>
            </a:extLst>
          </p:cNvPr>
          <p:cNvSpPr txBox="1"/>
          <p:nvPr/>
        </p:nvSpPr>
        <p:spPr>
          <a:xfrm>
            <a:off x="8424417" y="5405683"/>
            <a:ext cx="6429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/>
              <a:t>...</a:t>
            </a:r>
            <a:endParaRPr lang="en-US" dirty="0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C52A0F63-5B05-C848-B092-1F7DECCB2067}"/>
              </a:ext>
            </a:extLst>
          </p:cNvPr>
          <p:cNvSpPr txBox="1"/>
          <p:nvPr/>
        </p:nvSpPr>
        <p:spPr>
          <a:xfrm>
            <a:off x="10549394" y="5326555"/>
            <a:ext cx="6429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/>
              <a:t>...</a:t>
            </a:r>
            <a:endParaRPr lang="en-US" dirty="0"/>
          </a:p>
        </p:txBody>
      </p: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7E7F94DB-DBCC-0E4C-A6E0-5CB62A85DE59}"/>
              </a:ext>
            </a:extLst>
          </p:cNvPr>
          <p:cNvCxnSpPr>
            <a:cxnSpLocks/>
            <a:endCxn id="135" idx="0"/>
          </p:cNvCxnSpPr>
          <p:nvPr/>
        </p:nvCxnSpPr>
        <p:spPr>
          <a:xfrm flipH="1">
            <a:off x="6332229" y="1613470"/>
            <a:ext cx="1880400" cy="3136039"/>
          </a:xfrm>
          <a:prstGeom prst="straightConnector1">
            <a:avLst/>
          </a:prstGeom>
          <a:ln w="57150">
            <a:solidFill>
              <a:srgbClr val="0A32FF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F6DE3271-19D6-B741-8075-5D521EBA7927}"/>
              </a:ext>
            </a:extLst>
          </p:cNvPr>
          <p:cNvCxnSpPr>
            <a:cxnSpLocks/>
            <a:stCxn id="132" idx="2"/>
            <a:endCxn id="134" idx="0"/>
          </p:cNvCxnSpPr>
          <p:nvPr/>
        </p:nvCxnSpPr>
        <p:spPr>
          <a:xfrm flipH="1">
            <a:off x="8649872" y="1613470"/>
            <a:ext cx="3133" cy="3138160"/>
          </a:xfrm>
          <a:prstGeom prst="straightConnector1">
            <a:avLst/>
          </a:prstGeom>
          <a:ln w="57150">
            <a:solidFill>
              <a:srgbClr val="0A32FF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648F605F-B715-2A48-95CD-9C38A22811FA}"/>
              </a:ext>
            </a:extLst>
          </p:cNvPr>
          <p:cNvCxnSpPr>
            <a:cxnSpLocks/>
            <a:endCxn id="136" idx="0"/>
          </p:cNvCxnSpPr>
          <p:nvPr/>
        </p:nvCxnSpPr>
        <p:spPr>
          <a:xfrm>
            <a:off x="9065352" y="1613470"/>
            <a:ext cx="1904941" cy="3125193"/>
          </a:xfrm>
          <a:prstGeom prst="straightConnector1">
            <a:avLst/>
          </a:prstGeom>
          <a:ln w="57150">
            <a:solidFill>
              <a:srgbClr val="0A32FF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A8182529-3F48-5F49-9009-40614A5C5CCB}"/>
              </a:ext>
            </a:extLst>
          </p:cNvPr>
          <p:cNvCxnSpPr>
            <a:cxnSpLocks/>
          </p:cNvCxnSpPr>
          <p:nvPr/>
        </p:nvCxnSpPr>
        <p:spPr>
          <a:xfrm>
            <a:off x="6338491" y="5335614"/>
            <a:ext cx="3969" cy="38815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5B19A076-5CDB-2840-93B4-A1F85B93906F}"/>
              </a:ext>
            </a:extLst>
          </p:cNvPr>
          <p:cNvCxnSpPr>
            <a:cxnSpLocks/>
          </p:cNvCxnSpPr>
          <p:nvPr/>
        </p:nvCxnSpPr>
        <p:spPr>
          <a:xfrm flipH="1">
            <a:off x="10799429" y="5318745"/>
            <a:ext cx="260622" cy="28529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32" name="Rounded Rectangle 131">
                <a:extLst>
                  <a:ext uri="{FF2B5EF4-FFF2-40B4-BE49-F238E27FC236}">
                    <a16:creationId xmlns:a16="http://schemas.microsoft.com/office/drawing/2014/main" id="{E4A2FEDA-4649-6540-854E-CD484113FD28}"/>
                  </a:ext>
                </a:extLst>
              </p:cNvPr>
              <p:cNvSpPr/>
              <p:nvPr/>
            </p:nvSpPr>
            <p:spPr>
              <a:xfrm>
                <a:off x="7834308" y="1046355"/>
                <a:ext cx="1637393" cy="567115"/>
              </a:xfrm>
              <a:prstGeom prst="roundRect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de-DE" sz="240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m:t>C</m:t>
                      </m:r>
                      <m:r>
                        <m:rPr>
                          <m:nor/>
                        </m:rPr>
                        <a:rPr lang="de-DE" sz="240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m:t> </m:t>
                      </m:r>
                      <m:r>
                        <m:rPr>
                          <m:nor/>
                        </m:rPr>
                        <a:rPr lang="de-DE" sz="240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m:t>C</m:t>
                      </m:r>
                      <m:r>
                        <m:rPr>
                          <m:nor/>
                        </m:rPr>
                        <a:rPr lang="de-DE" sz="240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m:t> </m:t>
                      </m:r>
                      <m:r>
                        <m:rPr>
                          <m:nor/>
                        </m:rPr>
                        <a:rPr lang="de-DE" sz="240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de-DE" sz="240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m:t> </m:t>
                      </m:r>
                      <m:r>
                        <m:rPr>
                          <m:nor/>
                        </m:rPr>
                        <a:rPr lang="de-DE" sz="240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m:t>C</m:t>
                      </m:r>
                    </m:oMath>
                  </m:oMathPara>
                </a14:m>
                <a:endParaRPr lang="de-DE" sz="2400" dirty="0">
                  <a:solidFill>
                    <a:schemeClr val="tx1"/>
                  </a:solidFill>
                  <a:latin typeface="Gill Sans MT" panose="020B0502020104020203" pitchFamily="34" charset="77"/>
                </a:endParaRPr>
              </a:p>
            </p:txBody>
          </p:sp>
        </mc:Choice>
        <mc:Fallback>
          <p:sp>
            <p:nvSpPr>
              <p:cNvPr id="132" name="Rounded Rectangle 131">
                <a:extLst>
                  <a:ext uri="{FF2B5EF4-FFF2-40B4-BE49-F238E27FC236}">
                    <a16:creationId xmlns:a16="http://schemas.microsoft.com/office/drawing/2014/main" id="{E4A2FEDA-4649-6540-854E-CD484113FD2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34308" y="1046355"/>
                <a:ext cx="1637393" cy="567115"/>
              </a:xfrm>
              <a:prstGeom prst="roundRect">
                <a:avLst/>
              </a:prstGeom>
              <a:blipFill>
                <a:blip r:embed="rId4"/>
                <a:stretch>
                  <a:fillRect b="-6250"/>
                </a:stretch>
              </a:blipFill>
              <a:ln w="19050"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9490FF2D-A5E9-FD4F-87F2-A0F61A699967}"/>
              </a:ext>
            </a:extLst>
          </p:cNvPr>
          <p:cNvCxnSpPr>
            <a:cxnSpLocks/>
          </p:cNvCxnSpPr>
          <p:nvPr/>
        </p:nvCxnSpPr>
        <p:spPr>
          <a:xfrm>
            <a:off x="8680039" y="5318745"/>
            <a:ext cx="0" cy="37932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4" name="Rounded Rectangle 133">
            <a:extLst>
              <a:ext uri="{FF2B5EF4-FFF2-40B4-BE49-F238E27FC236}">
                <a16:creationId xmlns:a16="http://schemas.microsoft.com/office/drawing/2014/main" id="{7AF403FC-A8DF-974D-8460-C8ECEDE6D836}"/>
              </a:ext>
            </a:extLst>
          </p:cNvPr>
          <p:cNvSpPr/>
          <p:nvPr/>
        </p:nvSpPr>
        <p:spPr>
          <a:xfrm>
            <a:off x="7831175" y="4751630"/>
            <a:ext cx="1637393" cy="567115"/>
          </a:xfrm>
          <a:prstGeom prst="round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solidFill>
                  <a:srgbClr val="00B050"/>
                </a:solidFill>
                <a:latin typeface="Gill Sans MT" panose="020B0502020104020203" pitchFamily="34" charset="77"/>
              </a:rPr>
              <a:t>C C</a:t>
            </a:r>
            <a:r>
              <a:rPr lang="de-DE" sz="2400" dirty="0">
                <a:solidFill>
                  <a:schemeClr val="tx1"/>
                </a:solidFill>
                <a:latin typeface="Gill Sans MT" panose="020B0502020104020203" pitchFamily="34" charset="77"/>
              </a:rPr>
              <a:t> X </a:t>
            </a:r>
            <a:r>
              <a:rPr lang="de-DE" sz="2400" dirty="0">
                <a:solidFill>
                  <a:srgbClr val="FF0000"/>
                </a:solidFill>
                <a:latin typeface="Gill Sans MT" panose="020B0502020104020203" pitchFamily="34" charset="77"/>
              </a:rPr>
              <a:t>C</a:t>
            </a:r>
          </a:p>
        </p:txBody>
      </p:sp>
      <p:sp>
        <p:nvSpPr>
          <p:cNvPr id="135" name="Rounded Rectangle 134">
            <a:extLst>
              <a:ext uri="{FF2B5EF4-FFF2-40B4-BE49-F238E27FC236}">
                <a16:creationId xmlns:a16="http://schemas.microsoft.com/office/drawing/2014/main" id="{A376FB4D-5135-FD45-B233-88C311F9A470}"/>
              </a:ext>
            </a:extLst>
          </p:cNvPr>
          <p:cNvSpPr/>
          <p:nvPr/>
        </p:nvSpPr>
        <p:spPr>
          <a:xfrm>
            <a:off x="5513532" y="4749509"/>
            <a:ext cx="1637393" cy="567115"/>
          </a:xfrm>
          <a:prstGeom prst="round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solidFill>
                  <a:srgbClr val="00B050"/>
                </a:solidFill>
                <a:latin typeface="Gill Sans MT" panose="020B0502020104020203" pitchFamily="34" charset="77"/>
              </a:rPr>
              <a:t>C </a:t>
            </a:r>
            <a:r>
              <a:rPr lang="de-DE" sz="2400" dirty="0">
                <a:solidFill>
                  <a:srgbClr val="FF0000"/>
                </a:solidFill>
                <a:latin typeface="Gill Sans MT" panose="020B0502020104020203" pitchFamily="34" charset="77"/>
              </a:rPr>
              <a:t>C</a:t>
            </a:r>
            <a:r>
              <a:rPr lang="de-DE" sz="2400" dirty="0">
                <a:solidFill>
                  <a:schemeClr val="tx1"/>
                </a:solidFill>
                <a:latin typeface="Gill Sans MT" panose="020B0502020104020203" pitchFamily="34" charset="77"/>
              </a:rPr>
              <a:t> X </a:t>
            </a:r>
            <a:r>
              <a:rPr lang="de-DE" sz="2400" dirty="0">
                <a:solidFill>
                  <a:srgbClr val="00B050"/>
                </a:solidFill>
                <a:latin typeface="Gill Sans MT" panose="020B0502020104020203" pitchFamily="34" charset="77"/>
              </a:rPr>
              <a:t>C</a:t>
            </a:r>
          </a:p>
        </p:txBody>
      </p:sp>
      <p:sp>
        <p:nvSpPr>
          <p:cNvPr id="136" name="Rounded Rectangle 135">
            <a:extLst>
              <a:ext uri="{FF2B5EF4-FFF2-40B4-BE49-F238E27FC236}">
                <a16:creationId xmlns:a16="http://schemas.microsoft.com/office/drawing/2014/main" id="{5991BC4C-6528-5C47-BDF0-9D37E244E18F}"/>
              </a:ext>
            </a:extLst>
          </p:cNvPr>
          <p:cNvSpPr/>
          <p:nvPr/>
        </p:nvSpPr>
        <p:spPr>
          <a:xfrm>
            <a:off x="10151596" y="4738663"/>
            <a:ext cx="1637393" cy="567115"/>
          </a:xfrm>
          <a:prstGeom prst="round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solidFill>
                  <a:srgbClr val="FF0000"/>
                </a:solidFill>
                <a:latin typeface="Gill Sans MT" panose="020B0502020104020203" pitchFamily="34" charset="77"/>
              </a:rPr>
              <a:t>C</a:t>
            </a:r>
            <a:r>
              <a:rPr lang="de-DE" sz="2400" dirty="0">
                <a:solidFill>
                  <a:srgbClr val="00B050"/>
                </a:solidFill>
                <a:latin typeface="Gill Sans MT" panose="020B0502020104020203" pitchFamily="34" charset="77"/>
              </a:rPr>
              <a:t> C</a:t>
            </a:r>
            <a:r>
              <a:rPr lang="de-DE" sz="2400" dirty="0">
                <a:solidFill>
                  <a:schemeClr val="tx1"/>
                </a:solidFill>
                <a:latin typeface="Gill Sans MT" panose="020B0502020104020203" pitchFamily="34" charset="77"/>
              </a:rPr>
              <a:t> X </a:t>
            </a:r>
            <a:r>
              <a:rPr lang="de-DE" sz="2400" dirty="0">
                <a:solidFill>
                  <a:srgbClr val="00B050"/>
                </a:solidFill>
                <a:latin typeface="Gill Sans MT" panose="020B0502020104020203" pitchFamily="34" charset="77"/>
              </a:rPr>
              <a:t>C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B7EEFB74-1254-5343-8E77-172319191138}"/>
              </a:ext>
            </a:extLst>
          </p:cNvPr>
          <p:cNvSpPr txBox="1"/>
          <p:nvPr/>
        </p:nvSpPr>
        <p:spPr>
          <a:xfrm rot="5400000">
            <a:off x="7996326" y="2647587"/>
            <a:ext cx="13708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rgbClr val="00B050"/>
                </a:solidFill>
              </a:rPr>
              <a:t>atomic</a:t>
            </a:r>
          </a:p>
          <a:p>
            <a:pPr algn="ctr"/>
            <a:r>
              <a:rPr lang="en-US" sz="3200" dirty="0">
                <a:solidFill>
                  <a:srgbClr val="00B050"/>
                </a:solidFill>
              </a:rPr>
              <a:t>choose</a:t>
            </a: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D2ECF98B-71AF-6F42-A015-FCF0092BCBD7}"/>
              </a:ext>
            </a:extLst>
          </p:cNvPr>
          <p:cNvSpPr txBox="1"/>
          <p:nvPr/>
        </p:nvSpPr>
        <p:spPr>
          <a:xfrm rot="3452357">
            <a:off x="9036881" y="2715827"/>
            <a:ext cx="31518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</a:rPr>
              <a:t>non-deterministic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BC8638F6-C536-A94C-B905-F1A8BD444C9F}"/>
              </a:ext>
            </a:extLst>
          </p:cNvPr>
          <p:cNvSpPr txBox="1"/>
          <p:nvPr/>
        </p:nvSpPr>
        <p:spPr>
          <a:xfrm>
            <a:off x="6041713" y="5431383"/>
            <a:ext cx="6429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/>
              <a:t>...</a:t>
            </a:r>
            <a:endParaRPr lang="en-US" dirty="0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0B7709AE-1969-EA47-8036-22651C245B9A}"/>
              </a:ext>
            </a:extLst>
          </p:cNvPr>
          <p:cNvSpPr txBox="1"/>
          <p:nvPr/>
        </p:nvSpPr>
        <p:spPr>
          <a:xfrm>
            <a:off x="178902" y="429545"/>
            <a:ext cx="49173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cons({1,2,4} , 2) = { {1,2} , {1,4} , {2,4} }</a:t>
            </a:r>
          </a:p>
        </p:txBody>
      </p:sp>
    </p:spTree>
    <p:extLst>
      <p:ext uri="{BB962C8B-B14F-4D97-AF65-F5344CB8AC3E}">
        <p14:creationId xmlns:p14="http://schemas.microsoft.com/office/powerpoint/2010/main" val="46150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/>
      <p:bldP spid="120" grpId="0"/>
      <p:bldP spid="132" grpId="0" animBg="1"/>
      <p:bldP spid="134" grpId="0" animBg="1"/>
      <p:bldP spid="135" grpId="0" animBg="1"/>
      <p:bldP spid="136" grpId="0" animBg="1"/>
      <p:bldP spid="140" grpId="0"/>
      <p:bldP spid="141" grpId="0"/>
      <p:bldP spid="14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DA4899F1-7721-D543-A7CD-401428DEA3B4}"/>
              </a:ext>
            </a:extLst>
          </p:cNvPr>
          <p:cNvCxnSpPr>
            <a:cxnSpLocks/>
          </p:cNvCxnSpPr>
          <p:nvPr/>
        </p:nvCxnSpPr>
        <p:spPr>
          <a:xfrm flipH="1">
            <a:off x="-17929" y="5029230"/>
            <a:ext cx="2872818" cy="3836"/>
          </a:xfrm>
          <a:prstGeom prst="line">
            <a:avLst/>
          </a:prstGeom>
          <a:ln w="203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3D8D1E9-C08C-524B-B668-9E33710A57A0}"/>
              </a:ext>
            </a:extLst>
          </p:cNvPr>
          <p:cNvCxnSpPr>
            <a:cxnSpLocks/>
          </p:cNvCxnSpPr>
          <p:nvPr/>
        </p:nvCxnSpPr>
        <p:spPr>
          <a:xfrm flipH="1">
            <a:off x="5369169" y="5033067"/>
            <a:ext cx="6822832" cy="0"/>
          </a:xfrm>
          <a:prstGeom prst="line">
            <a:avLst/>
          </a:prstGeom>
          <a:ln w="2032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58C721F6-BA0E-384D-A758-CD8B8FCA1292}"/>
              </a:ext>
            </a:extLst>
          </p:cNvPr>
          <p:cNvSpPr txBox="1"/>
          <p:nvPr/>
        </p:nvSpPr>
        <p:spPr>
          <a:xfrm>
            <a:off x="3528468" y="1099778"/>
            <a:ext cx="3128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Consistent Participants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E3FCD0B-29EC-F147-AED1-CBBFA64A4F52}"/>
              </a:ext>
            </a:extLst>
          </p:cNvPr>
          <p:cNvCxnSpPr>
            <a:cxnSpLocks/>
          </p:cNvCxnSpPr>
          <p:nvPr/>
        </p:nvCxnSpPr>
        <p:spPr>
          <a:xfrm flipH="1">
            <a:off x="-17929" y="1335522"/>
            <a:ext cx="3528468" cy="0"/>
          </a:xfrm>
          <a:prstGeom prst="line">
            <a:avLst/>
          </a:prstGeom>
          <a:ln w="203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6FB895B2-4375-2B46-A4D4-8CE79DDC803B}"/>
              </a:ext>
            </a:extLst>
          </p:cNvPr>
          <p:cNvCxnSpPr>
            <a:cxnSpLocks/>
          </p:cNvCxnSpPr>
          <p:nvPr/>
        </p:nvCxnSpPr>
        <p:spPr>
          <a:xfrm flipH="1">
            <a:off x="6507126" y="1335522"/>
            <a:ext cx="5684874" cy="0"/>
          </a:xfrm>
          <a:prstGeom prst="line">
            <a:avLst/>
          </a:prstGeom>
          <a:ln w="203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BD09BE4-F894-564E-A97D-A1981632AA78}" type="slidenum">
              <a:rPr lang="en-US" smtClean="0"/>
              <a:t>13</a:t>
            </a:fld>
            <a:endParaRPr lang="en-US" dirty="0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0EE8492E-C0DB-0041-8027-7686582061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721" r="1522" b="7315"/>
          <a:stretch/>
        </p:blipFill>
        <p:spPr>
          <a:xfrm>
            <a:off x="181023" y="1784889"/>
            <a:ext cx="4960604" cy="289136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E0A500F-77A6-804A-B3A3-7A12A01D97E1}"/>
              </a:ext>
            </a:extLst>
          </p:cNvPr>
          <p:cNvSpPr txBox="1"/>
          <p:nvPr/>
        </p:nvSpPr>
        <p:spPr>
          <a:xfrm>
            <a:off x="8424417" y="5405683"/>
            <a:ext cx="6429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/>
              <a:t>...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E20C8C0-6AE2-2F4A-9840-832A23C262AE}"/>
              </a:ext>
            </a:extLst>
          </p:cNvPr>
          <p:cNvSpPr txBox="1"/>
          <p:nvPr/>
        </p:nvSpPr>
        <p:spPr>
          <a:xfrm>
            <a:off x="10549394" y="5326555"/>
            <a:ext cx="6429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dirty="0"/>
              <a:t>...</a:t>
            </a:r>
            <a:endParaRPr lang="en-US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95C08B2-D048-7644-B4C8-D7D87C12FAB1}"/>
              </a:ext>
            </a:extLst>
          </p:cNvPr>
          <p:cNvCxnSpPr>
            <a:cxnSpLocks/>
            <a:stCxn id="35" idx="2"/>
            <a:endCxn id="39" idx="0"/>
          </p:cNvCxnSpPr>
          <p:nvPr/>
        </p:nvCxnSpPr>
        <p:spPr>
          <a:xfrm>
            <a:off x="7861343" y="653752"/>
            <a:ext cx="791662" cy="392603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881B6DD-AEFA-7B4E-A0F6-DE813EB272D5}"/>
              </a:ext>
            </a:extLst>
          </p:cNvPr>
          <p:cNvCxnSpPr>
            <a:cxnSpLocks/>
            <a:endCxn id="77" idx="0"/>
          </p:cNvCxnSpPr>
          <p:nvPr/>
        </p:nvCxnSpPr>
        <p:spPr>
          <a:xfrm flipH="1">
            <a:off x="6332229" y="1613470"/>
            <a:ext cx="1880400" cy="3136039"/>
          </a:xfrm>
          <a:prstGeom prst="straightConnector1">
            <a:avLst/>
          </a:prstGeom>
          <a:ln w="57150">
            <a:solidFill>
              <a:srgbClr val="0A32FF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BB376B1-C296-1E49-9328-1A4B4C7DFA93}"/>
              </a:ext>
            </a:extLst>
          </p:cNvPr>
          <p:cNvCxnSpPr>
            <a:cxnSpLocks/>
            <a:stCxn id="39" idx="2"/>
            <a:endCxn id="73" idx="0"/>
          </p:cNvCxnSpPr>
          <p:nvPr/>
        </p:nvCxnSpPr>
        <p:spPr>
          <a:xfrm flipH="1">
            <a:off x="8649872" y="1613470"/>
            <a:ext cx="3133" cy="3138160"/>
          </a:xfrm>
          <a:prstGeom prst="straightConnector1">
            <a:avLst/>
          </a:prstGeom>
          <a:ln w="57150">
            <a:solidFill>
              <a:srgbClr val="0A32FF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BA54E34-C4F2-BC46-8B3D-18528C2909E1}"/>
              </a:ext>
            </a:extLst>
          </p:cNvPr>
          <p:cNvCxnSpPr>
            <a:cxnSpLocks/>
            <a:endCxn id="78" idx="0"/>
          </p:cNvCxnSpPr>
          <p:nvPr/>
        </p:nvCxnSpPr>
        <p:spPr>
          <a:xfrm>
            <a:off x="9065352" y="1613470"/>
            <a:ext cx="1904941" cy="3125193"/>
          </a:xfrm>
          <a:prstGeom prst="straightConnector1">
            <a:avLst/>
          </a:prstGeom>
          <a:ln w="57150">
            <a:solidFill>
              <a:srgbClr val="0A32FF"/>
            </a:solidFill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12E7CBC6-D0D6-E249-BD2E-34F116693298}"/>
              </a:ext>
            </a:extLst>
          </p:cNvPr>
          <p:cNvCxnSpPr>
            <a:cxnSpLocks/>
          </p:cNvCxnSpPr>
          <p:nvPr/>
        </p:nvCxnSpPr>
        <p:spPr>
          <a:xfrm>
            <a:off x="6338491" y="5335614"/>
            <a:ext cx="3969" cy="38815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D3EE9F9-A38B-CB4B-AE50-B43E556FADF9}"/>
              </a:ext>
            </a:extLst>
          </p:cNvPr>
          <p:cNvCxnSpPr>
            <a:cxnSpLocks/>
          </p:cNvCxnSpPr>
          <p:nvPr/>
        </p:nvCxnSpPr>
        <p:spPr>
          <a:xfrm flipH="1">
            <a:off x="10799429" y="5318745"/>
            <a:ext cx="260622" cy="28529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5" name="Rounded Rectangle 34">
                <a:extLst>
                  <a:ext uri="{FF2B5EF4-FFF2-40B4-BE49-F238E27FC236}">
                    <a16:creationId xmlns:a16="http://schemas.microsoft.com/office/drawing/2014/main" id="{802D61A4-8C80-C442-8AA3-EA654C6CD584}"/>
                  </a:ext>
                </a:extLst>
              </p:cNvPr>
              <p:cNvSpPr/>
              <p:nvPr/>
            </p:nvSpPr>
            <p:spPr>
              <a:xfrm>
                <a:off x="7042646" y="86637"/>
                <a:ext cx="1637393" cy="567115"/>
              </a:xfrm>
              <a:prstGeom prst="roundRect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400" b="0" i="0" dirty="0" smtClean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de-DE" sz="240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m:t> </m:t>
                      </m:r>
                      <m:r>
                        <m:rPr>
                          <m:nor/>
                        </m:rPr>
                        <a:rPr lang="de-DE" sz="240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m:t>C</m:t>
                      </m:r>
                      <m:r>
                        <m:rPr>
                          <m:nor/>
                        </m:rPr>
                        <a:rPr lang="de-DE" sz="240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m:t> </m:t>
                      </m:r>
                      <m:r>
                        <m:rPr>
                          <m:nor/>
                        </m:rPr>
                        <a:rPr lang="de-DE" sz="240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de-DE" sz="240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m:t> </m:t>
                      </m:r>
                      <m:r>
                        <m:rPr>
                          <m:nor/>
                        </m:rPr>
                        <a:rPr lang="de-DE" sz="240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m:t>C</m:t>
                      </m:r>
                    </m:oMath>
                  </m:oMathPara>
                </a14:m>
                <a:endParaRPr lang="de-DE" sz="2400" dirty="0">
                  <a:solidFill>
                    <a:schemeClr val="tx1"/>
                  </a:solidFill>
                  <a:latin typeface="Gill Sans MT" panose="020B0502020104020203" pitchFamily="34" charset="77"/>
                </a:endParaRPr>
              </a:p>
            </p:txBody>
          </p:sp>
        </mc:Choice>
        <mc:Fallback>
          <p:sp>
            <p:nvSpPr>
              <p:cNvPr id="35" name="Rounded Rectangle 34">
                <a:extLst>
                  <a:ext uri="{FF2B5EF4-FFF2-40B4-BE49-F238E27FC236}">
                    <a16:creationId xmlns:a16="http://schemas.microsoft.com/office/drawing/2014/main" id="{802D61A4-8C80-C442-8AA3-EA654C6CD58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42646" y="86637"/>
                <a:ext cx="1637393" cy="567115"/>
              </a:xfrm>
              <a:prstGeom prst="roundRect">
                <a:avLst/>
              </a:prstGeom>
              <a:blipFill>
                <a:blip r:embed="rId4"/>
                <a:stretch>
                  <a:fillRect b="-6383"/>
                </a:stretch>
              </a:blipFill>
              <a:ln w="19050"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9" name="Rounded Rectangle 38">
                <a:extLst>
                  <a:ext uri="{FF2B5EF4-FFF2-40B4-BE49-F238E27FC236}">
                    <a16:creationId xmlns:a16="http://schemas.microsoft.com/office/drawing/2014/main" id="{B76484C4-8C9F-0746-85E3-B5C28AF39F5A}"/>
                  </a:ext>
                </a:extLst>
              </p:cNvPr>
              <p:cNvSpPr/>
              <p:nvPr/>
            </p:nvSpPr>
            <p:spPr>
              <a:xfrm>
                <a:off x="7834308" y="1046355"/>
                <a:ext cx="1637393" cy="567115"/>
              </a:xfrm>
              <a:prstGeom prst="roundRect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de-DE" sz="240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m:t>C</m:t>
                      </m:r>
                      <m:r>
                        <m:rPr>
                          <m:nor/>
                        </m:rPr>
                        <a:rPr lang="de-DE" sz="240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m:t> </m:t>
                      </m:r>
                      <m:r>
                        <m:rPr>
                          <m:nor/>
                        </m:rPr>
                        <a:rPr lang="de-DE" sz="240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m:t>C</m:t>
                      </m:r>
                      <m:r>
                        <m:rPr>
                          <m:nor/>
                        </m:rPr>
                        <a:rPr lang="de-DE" sz="240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m:t> </m:t>
                      </m:r>
                      <m:r>
                        <m:rPr>
                          <m:nor/>
                        </m:rPr>
                        <a:rPr lang="de-DE" sz="240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de-DE" sz="240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m:t> </m:t>
                      </m:r>
                      <m:r>
                        <m:rPr>
                          <m:nor/>
                        </m:rPr>
                        <a:rPr lang="de-DE" sz="2400" dirty="0">
                          <a:solidFill>
                            <a:schemeClr val="tx1"/>
                          </a:solidFill>
                          <a:latin typeface="Gill Sans MT" panose="020B0502020104020203" pitchFamily="34" charset="77"/>
                        </a:rPr>
                        <m:t>C</m:t>
                      </m:r>
                    </m:oMath>
                  </m:oMathPara>
                </a14:m>
                <a:endParaRPr lang="de-DE" sz="2400" dirty="0">
                  <a:solidFill>
                    <a:schemeClr val="tx1"/>
                  </a:solidFill>
                  <a:latin typeface="Gill Sans MT" panose="020B0502020104020203" pitchFamily="34" charset="77"/>
                </a:endParaRPr>
              </a:p>
            </p:txBody>
          </p:sp>
        </mc:Choice>
        <mc:Fallback>
          <p:sp>
            <p:nvSpPr>
              <p:cNvPr id="39" name="Rounded Rectangle 38">
                <a:extLst>
                  <a:ext uri="{FF2B5EF4-FFF2-40B4-BE49-F238E27FC236}">
                    <a16:creationId xmlns:a16="http://schemas.microsoft.com/office/drawing/2014/main" id="{B76484C4-8C9F-0746-85E3-B5C28AF39F5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34308" y="1046355"/>
                <a:ext cx="1637393" cy="567115"/>
              </a:xfrm>
              <a:prstGeom prst="roundRect">
                <a:avLst/>
              </a:prstGeom>
              <a:blipFill>
                <a:blip r:embed="rId5"/>
                <a:stretch>
                  <a:fillRect b="-6250"/>
                </a:stretch>
              </a:blipFill>
              <a:ln w="19050"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F0A3B2D-3F8F-304D-858B-6F94D187BBB8}"/>
              </a:ext>
            </a:extLst>
          </p:cNvPr>
          <p:cNvCxnSpPr>
            <a:cxnSpLocks/>
          </p:cNvCxnSpPr>
          <p:nvPr/>
        </p:nvCxnSpPr>
        <p:spPr>
          <a:xfrm>
            <a:off x="8680039" y="5318745"/>
            <a:ext cx="0" cy="37932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3" name="Rounded Rectangle 72">
            <a:extLst>
              <a:ext uri="{FF2B5EF4-FFF2-40B4-BE49-F238E27FC236}">
                <a16:creationId xmlns:a16="http://schemas.microsoft.com/office/drawing/2014/main" id="{DC9E648E-6129-6D4B-936D-3B48BE33940A}"/>
              </a:ext>
            </a:extLst>
          </p:cNvPr>
          <p:cNvSpPr/>
          <p:nvPr/>
        </p:nvSpPr>
        <p:spPr>
          <a:xfrm>
            <a:off x="7831175" y="4751630"/>
            <a:ext cx="1637393" cy="567115"/>
          </a:xfrm>
          <a:prstGeom prst="round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solidFill>
                  <a:srgbClr val="00B050"/>
                </a:solidFill>
                <a:latin typeface="Gill Sans MT" panose="020B0502020104020203" pitchFamily="34" charset="77"/>
              </a:rPr>
              <a:t>C C</a:t>
            </a:r>
            <a:r>
              <a:rPr lang="de-DE" sz="2400" dirty="0">
                <a:solidFill>
                  <a:schemeClr val="tx1"/>
                </a:solidFill>
                <a:latin typeface="Gill Sans MT" panose="020B0502020104020203" pitchFamily="34" charset="77"/>
              </a:rPr>
              <a:t> X </a:t>
            </a:r>
            <a:r>
              <a:rPr lang="de-DE" sz="2400" dirty="0">
                <a:solidFill>
                  <a:srgbClr val="FF0000"/>
                </a:solidFill>
                <a:latin typeface="Gill Sans MT" panose="020B0502020104020203" pitchFamily="34" charset="77"/>
              </a:rPr>
              <a:t>C</a:t>
            </a:r>
          </a:p>
        </p:txBody>
      </p:sp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76302E98-F5A9-ED47-9B92-631998A27F81}"/>
              </a:ext>
            </a:extLst>
          </p:cNvPr>
          <p:cNvSpPr/>
          <p:nvPr/>
        </p:nvSpPr>
        <p:spPr>
          <a:xfrm>
            <a:off x="5513532" y="4749509"/>
            <a:ext cx="1637393" cy="567115"/>
          </a:xfrm>
          <a:prstGeom prst="round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solidFill>
                  <a:srgbClr val="00B050"/>
                </a:solidFill>
                <a:latin typeface="Gill Sans MT" panose="020B0502020104020203" pitchFamily="34" charset="77"/>
              </a:rPr>
              <a:t>C </a:t>
            </a:r>
            <a:r>
              <a:rPr lang="de-DE" sz="2400" dirty="0">
                <a:solidFill>
                  <a:srgbClr val="FF0000"/>
                </a:solidFill>
                <a:latin typeface="Gill Sans MT" panose="020B0502020104020203" pitchFamily="34" charset="77"/>
              </a:rPr>
              <a:t>C</a:t>
            </a:r>
            <a:r>
              <a:rPr lang="de-DE" sz="2400" dirty="0">
                <a:solidFill>
                  <a:schemeClr val="tx1"/>
                </a:solidFill>
                <a:latin typeface="Gill Sans MT" panose="020B0502020104020203" pitchFamily="34" charset="77"/>
              </a:rPr>
              <a:t> X </a:t>
            </a:r>
            <a:r>
              <a:rPr lang="de-DE" sz="2400" dirty="0">
                <a:solidFill>
                  <a:srgbClr val="00B050"/>
                </a:solidFill>
                <a:latin typeface="Gill Sans MT" panose="020B0502020104020203" pitchFamily="34" charset="77"/>
              </a:rPr>
              <a:t>C</a:t>
            </a:r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89BB198E-44A3-2D4C-858E-1E15778943FE}"/>
              </a:ext>
            </a:extLst>
          </p:cNvPr>
          <p:cNvSpPr/>
          <p:nvPr/>
        </p:nvSpPr>
        <p:spPr>
          <a:xfrm>
            <a:off x="10151596" y="4738663"/>
            <a:ext cx="1637393" cy="567115"/>
          </a:xfrm>
          <a:prstGeom prst="round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solidFill>
                  <a:srgbClr val="FF0000"/>
                </a:solidFill>
                <a:latin typeface="Gill Sans MT" panose="020B0502020104020203" pitchFamily="34" charset="77"/>
              </a:rPr>
              <a:t>C</a:t>
            </a:r>
            <a:r>
              <a:rPr lang="de-DE" sz="2400" dirty="0">
                <a:solidFill>
                  <a:srgbClr val="00B050"/>
                </a:solidFill>
                <a:latin typeface="Gill Sans MT" panose="020B0502020104020203" pitchFamily="34" charset="77"/>
              </a:rPr>
              <a:t> C</a:t>
            </a:r>
            <a:r>
              <a:rPr lang="de-DE" sz="2400" dirty="0">
                <a:solidFill>
                  <a:schemeClr val="tx1"/>
                </a:solidFill>
                <a:latin typeface="Gill Sans MT" panose="020B0502020104020203" pitchFamily="34" charset="77"/>
              </a:rPr>
              <a:t> X </a:t>
            </a:r>
            <a:r>
              <a:rPr lang="de-DE" sz="2400" dirty="0">
                <a:solidFill>
                  <a:srgbClr val="00B050"/>
                </a:solidFill>
                <a:latin typeface="Gill Sans MT" panose="020B0502020104020203" pitchFamily="34" charset="77"/>
              </a:rPr>
              <a:t>C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E7C512EC-3019-B74B-986F-46DFCE4C0796}"/>
              </a:ext>
            </a:extLst>
          </p:cNvPr>
          <p:cNvSpPr txBox="1"/>
          <p:nvPr/>
        </p:nvSpPr>
        <p:spPr>
          <a:xfrm rot="5400000">
            <a:off x="7996326" y="2647587"/>
            <a:ext cx="13708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rgbClr val="00B050"/>
                </a:solidFill>
              </a:rPr>
              <a:t>atomic</a:t>
            </a:r>
          </a:p>
          <a:p>
            <a:pPr algn="ctr"/>
            <a:r>
              <a:rPr lang="en-US" sz="3200" dirty="0">
                <a:solidFill>
                  <a:srgbClr val="00B050"/>
                </a:solidFill>
              </a:rPr>
              <a:t>choose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88269480-68B2-C642-A187-4A667343A2FE}"/>
              </a:ext>
            </a:extLst>
          </p:cNvPr>
          <p:cNvSpPr txBox="1"/>
          <p:nvPr/>
        </p:nvSpPr>
        <p:spPr>
          <a:xfrm rot="3452357">
            <a:off x="9036881" y="2715827"/>
            <a:ext cx="31518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rgbClr val="FF0000"/>
                </a:solidFill>
              </a:rPr>
              <a:t>non-deterministic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F89A8EF-7A22-F84F-9A0D-1364F7952800}"/>
              </a:ext>
            </a:extLst>
          </p:cNvPr>
          <p:cNvSpPr txBox="1"/>
          <p:nvPr/>
        </p:nvSpPr>
        <p:spPr>
          <a:xfrm>
            <a:off x="2834429" y="4799631"/>
            <a:ext cx="27088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Consistent Winners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FFC4D83F-DD43-F54A-8513-D75A01DDA4AF}"/>
              </a:ext>
            </a:extLst>
          </p:cNvPr>
          <p:cNvCxnSpPr>
            <a:cxnSpLocks/>
            <a:endCxn id="63" idx="0"/>
          </p:cNvCxnSpPr>
          <p:nvPr/>
        </p:nvCxnSpPr>
        <p:spPr>
          <a:xfrm>
            <a:off x="1732625" y="874936"/>
            <a:ext cx="1" cy="17141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DF655580-6DB6-084C-8CE3-EE44A973465D}"/>
              </a:ext>
            </a:extLst>
          </p:cNvPr>
          <p:cNvSpPr/>
          <p:nvPr/>
        </p:nvSpPr>
        <p:spPr>
          <a:xfrm>
            <a:off x="913929" y="1046355"/>
            <a:ext cx="1637393" cy="567115"/>
          </a:xfrm>
          <a:prstGeom prst="round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solidFill>
                  <a:schemeClr val="tx1"/>
                </a:solidFill>
                <a:latin typeface="Gill Sans MT" panose="020B0502020104020203" pitchFamily="34" charset="77"/>
              </a:rPr>
              <a:t>C C X C</a:t>
            </a:r>
          </a:p>
        </p:txBody>
      </p: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25D3D7E8-B644-6346-AC73-916D86327161}"/>
              </a:ext>
            </a:extLst>
          </p:cNvPr>
          <p:cNvSpPr/>
          <p:nvPr/>
        </p:nvSpPr>
        <p:spPr>
          <a:xfrm>
            <a:off x="913929" y="4738664"/>
            <a:ext cx="1637393" cy="567115"/>
          </a:xfrm>
          <a:prstGeom prst="round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solidFill>
                  <a:srgbClr val="00B050"/>
                </a:solidFill>
                <a:latin typeface="Gill Sans MT" panose="020B0502020104020203" pitchFamily="34" charset="77"/>
              </a:rPr>
              <a:t>C C</a:t>
            </a:r>
            <a:r>
              <a:rPr lang="de-DE" sz="2400" dirty="0">
                <a:solidFill>
                  <a:schemeClr val="tx1"/>
                </a:solidFill>
                <a:latin typeface="Gill Sans MT" panose="020B0502020104020203" pitchFamily="34" charset="77"/>
              </a:rPr>
              <a:t> X </a:t>
            </a:r>
            <a:r>
              <a:rPr lang="de-DE" sz="2400" dirty="0">
                <a:solidFill>
                  <a:srgbClr val="FF0000"/>
                </a:solidFill>
                <a:latin typeface="Gill Sans MT" panose="020B0502020104020203" pitchFamily="34" charset="77"/>
              </a:rPr>
              <a:t>C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2F870F57-755D-2542-BB9C-2882792B4BDF}"/>
              </a:ext>
            </a:extLst>
          </p:cNvPr>
          <p:cNvSpPr txBox="1"/>
          <p:nvPr/>
        </p:nvSpPr>
        <p:spPr>
          <a:xfrm>
            <a:off x="566573" y="5864764"/>
            <a:ext cx="1174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winners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8DB9F4C-D2FC-364F-ACD9-D0C7E67C0F53}"/>
              </a:ext>
            </a:extLst>
          </p:cNvPr>
          <p:cNvSpPr txBox="1"/>
          <p:nvPr/>
        </p:nvSpPr>
        <p:spPr>
          <a:xfrm>
            <a:off x="2699403" y="5860769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loser</a:t>
            </a:r>
          </a:p>
        </p:txBody>
      </p:sp>
      <p:sp>
        <p:nvSpPr>
          <p:cNvPr id="67" name="Freeform 66">
            <a:extLst>
              <a:ext uri="{FF2B5EF4-FFF2-40B4-BE49-F238E27FC236}">
                <a16:creationId xmlns:a16="http://schemas.microsoft.com/office/drawing/2014/main" id="{15B3741A-7B6E-BC44-A1B4-C25F96A55A41}"/>
              </a:ext>
            </a:extLst>
          </p:cNvPr>
          <p:cNvSpPr/>
          <p:nvPr/>
        </p:nvSpPr>
        <p:spPr>
          <a:xfrm>
            <a:off x="1273924" y="5306103"/>
            <a:ext cx="217184" cy="579120"/>
          </a:xfrm>
          <a:custGeom>
            <a:avLst/>
            <a:gdLst>
              <a:gd name="connsiteX0" fmla="*/ 0 w 217184"/>
              <a:gd name="connsiteY0" fmla="*/ 579120 h 579120"/>
              <a:gd name="connsiteX1" fmla="*/ 198120 w 217184"/>
              <a:gd name="connsiteY1" fmla="*/ 228600 h 579120"/>
              <a:gd name="connsiteX2" fmla="*/ 198120 w 217184"/>
              <a:gd name="connsiteY2" fmla="*/ 0 h 579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7184" h="579120">
                <a:moveTo>
                  <a:pt x="0" y="579120"/>
                </a:moveTo>
                <a:cubicBezTo>
                  <a:pt x="82550" y="452120"/>
                  <a:pt x="165100" y="325120"/>
                  <a:pt x="198120" y="228600"/>
                </a:cubicBezTo>
                <a:cubicBezTo>
                  <a:pt x="231140" y="132080"/>
                  <a:pt x="214630" y="66040"/>
                  <a:pt x="198120" y="0"/>
                </a:cubicBezTo>
              </a:path>
            </a:pathLst>
          </a:custGeom>
          <a:noFill/>
          <a:ln>
            <a:solidFill>
              <a:schemeClr val="tx1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Freeform 67">
            <a:extLst>
              <a:ext uri="{FF2B5EF4-FFF2-40B4-BE49-F238E27FC236}">
                <a16:creationId xmlns:a16="http://schemas.microsoft.com/office/drawing/2014/main" id="{C7F7C88B-509F-A346-A8AE-7D7D51A4C7D9}"/>
              </a:ext>
            </a:extLst>
          </p:cNvPr>
          <p:cNvSpPr/>
          <p:nvPr/>
        </p:nvSpPr>
        <p:spPr>
          <a:xfrm>
            <a:off x="2198459" y="5312129"/>
            <a:ext cx="842548" cy="548640"/>
          </a:xfrm>
          <a:custGeom>
            <a:avLst/>
            <a:gdLst>
              <a:gd name="connsiteX0" fmla="*/ 842548 w 842548"/>
              <a:gd name="connsiteY0" fmla="*/ 548640 h 548640"/>
              <a:gd name="connsiteX1" fmla="*/ 126268 w 842548"/>
              <a:gd name="connsiteY1" fmla="*/ 259080 h 548640"/>
              <a:gd name="connsiteX2" fmla="*/ 4348 w 842548"/>
              <a:gd name="connsiteY2" fmla="*/ 0 h 548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42548" h="548640">
                <a:moveTo>
                  <a:pt x="842548" y="548640"/>
                </a:moveTo>
                <a:cubicBezTo>
                  <a:pt x="554258" y="449580"/>
                  <a:pt x="265968" y="350520"/>
                  <a:pt x="126268" y="259080"/>
                </a:cubicBezTo>
                <a:cubicBezTo>
                  <a:pt x="-13432" y="167640"/>
                  <a:pt x="-4542" y="83820"/>
                  <a:pt x="4348" y="0"/>
                </a:cubicBezTo>
              </a:path>
            </a:pathLst>
          </a:custGeom>
          <a:noFill/>
          <a:ln>
            <a:solidFill>
              <a:schemeClr val="tx1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FF4D427-C9A3-9249-9F40-4FDEB206F65A}"/>
              </a:ext>
            </a:extLst>
          </p:cNvPr>
          <p:cNvSpPr txBox="1"/>
          <p:nvPr/>
        </p:nvSpPr>
        <p:spPr>
          <a:xfrm>
            <a:off x="6041713" y="5431383"/>
            <a:ext cx="6429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dirty="0"/>
              <a:t>...</a:t>
            </a:r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040A363-9EA1-7E44-B7E6-EF531AF4F76D}"/>
              </a:ext>
            </a:extLst>
          </p:cNvPr>
          <p:cNvSpPr txBox="1"/>
          <p:nvPr/>
        </p:nvSpPr>
        <p:spPr>
          <a:xfrm>
            <a:off x="178902" y="429545"/>
            <a:ext cx="49173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cons({1,2,4} , 2) = { {1,2} , {1,4} , {2,4} }</a:t>
            </a:r>
          </a:p>
        </p:txBody>
      </p:sp>
    </p:spTree>
    <p:extLst>
      <p:ext uri="{BB962C8B-B14F-4D97-AF65-F5344CB8AC3E}">
        <p14:creationId xmlns:p14="http://schemas.microsoft.com/office/powerpoint/2010/main" val="888599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4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C9FC5-9C84-E446-9B3C-2471A1822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Talk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0091E9-D058-C046-A627-810279E75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14FDF2A-33C6-7745-B8E8-81065A8D2B74}"/>
              </a:ext>
            </a:extLst>
          </p:cNvPr>
          <p:cNvSpPr/>
          <p:nvPr/>
        </p:nvSpPr>
        <p:spPr>
          <a:xfrm>
            <a:off x="3565712" y="2882910"/>
            <a:ext cx="5060576" cy="1056785"/>
          </a:xfrm>
          <a:prstGeom prst="round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5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77"/>
              </a:rPr>
              <a:t>Abstractions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4CAEF60-799B-9E41-AA19-109FDF62D1B3}"/>
              </a:ext>
            </a:extLst>
          </p:cNvPr>
          <p:cNvSpPr/>
          <p:nvPr/>
        </p:nvSpPr>
        <p:spPr>
          <a:xfrm>
            <a:off x="3565712" y="5375340"/>
            <a:ext cx="5060576" cy="1056786"/>
          </a:xfrm>
          <a:prstGeom prst="round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77"/>
              </a:rPr>
              <a:t>Parameterized synthesis 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96FD4FC-BD23-D148-81D8-D4B1F25DEDA2}"/>
              </a:ext>
            </a:extLst>
          </p:cNvPr>
          <p:cNvSpPr/>
          <p:nvPr/>
        </p:nvSpPr>
        <p:spPr>
          <a:xfrm>
            <a:off x="3565712" y="4129125"/>
            <a:ext cx="5060576" cy="1056785"/>
          </a:xfrm>
          <a:prstGeom prst="round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500" dirty="0">
                <a:solidFill>
                  <a:schemeClr val="tx1"/>
                </a:solidFill>
                <a:latin typeface="Gill Sans MT" panose="020B0502020104020203" pitchFamily="34" charset="77"/>
              </a:rPr>
              <a:t>Deciding parameterized verification 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EFFB0DA-7C68-4A4A-B622-91B81397F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9552"/>
            <a:ext cx="10515600" cy="195124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000" dirty="0">
                <a:solidFill>
                  <a:schemeClr val="bg1">
                    <a:lumMod val="75000"/>
                  </a:schemeClr>
                </a:solidFill>
              </a:rPr>
              <a:t>Systems with </a:t>
            </a:r>
            <a:r>
              <a:rPr lang="en-US" sz="6000" dirty="0">
                <a:solidFill>
                  <a:schemeClr val="bg1">
                    <a:lumMod val="75000"/>
                  </a:schemeClr>
                </a:solidFill>
              </a:rPr>
              <a:t>Consensus</a:t>
            </a:r>
            <a:r>
              <a:rPr lang="en-US" sz="4000" dirty="0">
                <a:solidFill>
                  <a:schemeClr val="bg1">
                    <a:lumMod val="75000"/>
                  </a:schemeClr>
                </a:solidFill>
              </a:rPr>
              <a:t> components</a:t>
            </a:r>
          </a:p>
        </p:txBody>
      </p:sp>
    </p:spTree>
    <p:extLst>
      <p:ext uri="{BB962C8B-B14F-4D97-AF65-F5344CB8AC3E}">
        <p14:creationId xmlns:p14="http://schemas.microsoft.com/office/powerpoint/2010/main" val="845254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2B5ED-50CB-7448-A2C5-A3BFF4632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Extended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5EA97B-FA38-754F-A53D-C1F759BF6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11F5119-B80F-054E-9630-E087DE260CE7}"/>
              </a:ext>
            </a:extLst>
          </p:cNvPr>
          <p:cNvSpPr/>
          <p:nvPr/>
        </p:nvSpPr>
        <p:spPr>
          <a:xfrm>
            <a:off x="6944923" y="2818135"/>
            <a:ext cx="4408877" cy="1205382"/>
          </a:xfrm>
          <a:prstGeom prst="roundRect">
            <a:avLst/>
          </a:prstGeom>
          <a:solidFill>
            <a:srgbClr val="0096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choose </a:t>
            </a:r>
            <a:r>
              <a:rPr lang="en-US" sz="3600" dirty="0">
                <a:solidFill>
                  <a:schemeClr val="tx1"/>
                </a:solidFill>
                <a:latin typeface="Gill Sans MT" panose="020B0502020104020203" pitchFamily="34" charset="77"/>
              </a:rPr>
              <a:t>transitions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0B0FC91-FFC5-7C42-864E-CBAB8A82C629}"/>
              </a:ext>
            </a:extLst>
          </p:cNvPr>
          <p:cNvSpPr/>
          <p:nvPr/>
        </p:nvSpPr>
        <p:spPr>
          <a:xfrm>
            <a:off x="838200" y="2818135"/>
            <a:ext cx="4408877" cy="1205382"/>
          </a:xfrm>
          <a:prstGeom prst="roundRect">
            <a:avLst/>
          </a:prstGeom>
          <a:solidFill>
            <a:srgbClr val="0096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Gill Sans MT" panose="020B0502020104020203" pitchFamily="34" charset="77"/>
              </a:rPr>
              <a:t>Basic model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035F93-1AF4-3B44-85CE-97CA25458CC8}"/>
              </a:ext>
            </a:extLst>
          </p:cNvPr>
          <p:cNvSpPr txBox="1"/>
          <p:nvPr/>
        </p:nvSpPr>
        <p:spPr>
          <a:xfrm>
            <a:off x="5078332" y="2866828"/>
            <a:ext cx="20353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+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05E5CC9F-22F1-4B48-A2D4-81F4B57CAAC3}"/>
              </a:ext>
            </a:extLst>
          </p:cNvPr>
          <p:cNvSpPr/>
          <p:nvPr/>
        </p:nvSpPr>
        <p:spPr>
          <a:xfrm>
            <a:off x="2055526" y="4795772"/>
            <a:ext cx="8080948" cy="1349115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Gill Sans MT" panose="020B0502020104020203" pitchFamily="34" charset="77"/>
              </a:rPr>
              <a:t>Can we verify parameterized systems under this model? </a:t>
            </a:r>
          </a:p>
        </p:txBody>
      </p:sp>
    </p:spTree>
    <p:extLst>
      <p:ext uri="{BB962C8B-B14F-4D97-AF65-F5344CB8AC3E}">
        <p14:creationId xmlns:p14="http://schemas.microsoft.com/office/powerpoint/2010/main" val="2734081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Parameterized Model Checking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Goal: Check correctness for </a:t>
            </a:r>
            <a:r>
              <a:rPr lang="en-US" dirty="0">
                <a:solidFill>
                  <a:srgbClr val="00B050"/>
                </a:solidFill>
              </a:rPr>
              <a:t>any number </a:t>
            </a:r>
            <a:r>
              <a:rPr lang="en-US" dirty="0"/>
              <a:t>of processes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Undecidable</a:t>
            </a:r>
            <a:r>
              <a:rPr lang="en-US" dirty="0"/>
              <a:t>, in general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Obtain </a:t>
            </a:r>
            <a:r>
              <a:rPr lang="en-US" dirty="0">
                <a:solidFill>
                  <a:srgbClr val="00B050"/>
                </a:solidFill>
              </a:rPr>
              <a:t>decidability</a:t>
            </a:r>
            <a:r>
              <a:rPr lang="en-US" dirty="0"/>
              <a:t> by restricting:</a:t>
            </a:r>
          </a:p>
          <a:p>
            <a:pPr marL="457200" lvl="1" indent="0">
              <a:buNone/>
            </a:pPr>
            <a:r>
              <a:rPr lang="en-US" dirty="0"/>
              <a:t>Communication primitives a process can use</a:t>
            </a:r>
          </a:p>
          <a:p>
            <a:pPr marL="457200" lvl="1" indent="0">
              <a:buNone/>
            </a:pPr>
            <a:r>
              <a:rPr lang="en-US" dirty="0"/>
              <a:t>Network topology of the system</a:t>
            </a:r>
          </a:p>
          <a:p>
            <a:pPr marL="457200" lvl="1" indent="0">
              <a:buNone/>
            </a:pPr>
            <a:r>
              <a:rPr lang="en-US" dirty="0"/>
              <a:t>Supported specification language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13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Parameterized Model Checking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219200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Goal: Check correctness for </a:t>
            </a:r>
            <a:r>
              <a:rPr lang="en-US" dirty="0">
                <a:solidFill>
                  <a:srgbClr val="00B050"/>
                </a:solidFill>
              </a:rPr>
              <a:t>any number </a:t>
            </a:r>
            <a:r>
              <a:rPr lang="en-US" dirty="0"/>
              <a:t>of processes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Undecidable</a:t>
            </a:r>
            <a:r>
              <a:rPr lang="en-US" dirty="0"/>
              <a:t>, in general</a:t>
            </a:r>
          </a:p>
          <a:p>
            <a:pPr marL="457200" lvl="1" indent="0">
              <a:lnSpc>
                <a:spcPct val="100000"/>
              </a:lnSpc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Obtain </a:t>
            </a:r>
            <a:r>
              <a:rPr lang="en-US" dirty="0">
                <a:solidFill>
                  <a:srgbClr val="00B050"/>
                </a:solidFill>
              </a:rPr>
              <a:t>decidability</a:t>
            </a:r>
            <a:r>
              <a:rPr lang="en-US" dirty="0"/>
              <a:t> by restricting:			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[Esparza et al. 1999]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Communication primitives a process can use	</a:t>
            </a:r>
            <a:r>
              <a:rPr lang="en-US" dirty="0">
                <a:solidFill>
                  <a:srgbClr val="0070C0"/>
                </a:solidFill>
              </a:rPr>
              <a:t>Broadcasts</a:t>
            </a:r>
          </a:p>
          <a:p>
            <a:pPr marL="457200" lvl="1" indent="0">
              <a:buNone/>
            </a:pPr>
            <a:r>
              <a:rPr lang="en-US" dirty="0"/>
              <a:t>Network topology of the system			</a:t>
            </a:r>
            <a:r>
              <a:rPr lang="en-US" dirty="0">
                <a:solidFill>
                  <a:srgbClr val="0070C0"/>
                </a:solidFill>
              </a:rPr>
              <a:t>Clique</a:t>
            </a:r>
          </a:p>
          <a:p>
            <a:pPr marL="457200" lvl="1" indent="0">
              <a:buNone/>
            </a:pPr>
            <a:r>
              <a:rPr lang="en-US" dirty="0"/>
              <a:t>Supported specification language			</a:t>
            </a:r>
            <a:r>
              <a:rPr lang="en-US" dirty="0">
                <a:solidFill>
                  <a:srgbClr val="0070C0"/>
                </a:solidFill>
              </a:rPr>
              <a:t>Safety properties only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2214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Parameterized Model Checking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However</a:t>
            </a:r>
            <a:r>
              <a:rPr lang="en-US" dirty="0">
                <a:solidFill>
                  <a:srgbClr val="FF0000"/>
                </a:solidFill>
              </a:rPr>
              <a:t> none</a:t>
            </a:r>
            <a:r>
              <a:rPr lang="en-US" dirty="0"/>
              <a:t> of the existing decidability results subsumes extended model with the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choose </a:t>
            </a:r>
            <a:r>
              <a:rPr lang="en-US" dirty="0"/>
              <a:t>primitive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dirty="0"/>
              <a:t>Proof idea: Reduce to Well-Structured Transition Systems</a:t>
            </a:r>
          </a:p>
          <a:p>
            <a:pPr marL="457200" lvl="1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t>18</a:t>
            </a:fld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91244AD-2359-0942-B09D-C868A03F2A77}"/>
              </a:ext>
            </a:extLst>
          </p:cNvPr>
          <p:cNvSpPr/>
          <p:nvPr/>
        </p:nvSpPr>
        <p:spPr>
          <a:xfrm>
            <a:off x="2055526" y="3326736"/>
            <a:ext cx="8080948" cy="1349115"/>
          </a:xfrm>
          <a:prstGeom prst="round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Gill Sans MT" panose="020B0502020104020203" pitchFamily="34" charset="77"/>
              </a:rPr>
              <a:t>Parameterized verification of safety properties is decidable for the extended model</a:t>
            </a:r>
          </a:p>
        </p:txBody>
      </p:sp>
    </p:spTree>
    <p:extLst>
      <p:ext uri="{BB962C8B-B14F-4D97-AF65-F5344CB8AC3E}">
        <p14:creationId xmlns:p14="http://schemas.microsoft.com/office/powerpoint/2010/main" val="2432498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C9FC5-9C84-E446-9B3C-2471A1822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Talk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0091E9-D058-C046-A627-810279E75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14FDF2A-33C6-7745-B8E8-81065A8D2B74}"/>
              </a:ext>
            </a:extLst>
          </p:cNvPr>
          <p:cNvSpPr/>
          <p:nvPr/>
        </p:nvSpPr>
        <p:spPr>
          <a:xfrm>
            <a:off x="3565712" y="2882910"/>
            <a:ext cx="5060576" cy="1056785"/>
          </a:xfrm>
          <a:prstGeom prst="round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5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77"/>
              </a:rPr>
              <a:t>Abstractions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4CAEF60-799B-9E41-AA19-109FDF62D1B3}"/>
              </a:ext>
            </a:extLst>
          </p:cNvPr>
          <p:cNvSpPr/>
          <p:nvPr/>
        </p:nvSpPr>
        <p:spPr>
          <a:xfrm>
            <a:off x="3565712" y="5375340"/>
            <a:ext cx="5060576" cy="1056786"/>
          </a:xfrm>
          <a:prstGeom prst="round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500" dirty="0">
                <a:solidFill>
                  <a:schemeClr val="tx1"/>
                </a:solidFill>
                <a:latin typeface="Gill Sans MT" panose="020B0502020104020203" pitchFamily="34" charset="77"/>
              </a:rPr>
              <a:t>Parameterized synthesis 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96FD4FC-BD23-D148-81D8-D4B1F25DEDA2}"/>
              </a:ext>
            </a:extLst>
          </p:cNvPr>
          <p:cNvSpPr/>
          <p:nvPr/>
        </p:nvSpPr>
        <p:spPr>
          <a:xfrm>
            <a:off x="3565712" y="4129125"/>
            <a:ext cx="5060576" cy="1056785"/>
          </a:xfrm>
          <a:prstGeom prst="round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5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77"/>
              </a:rPr>
              <a:t>Deciding parameterized verification 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EFFB0DA-7C68-4A4A-B622-91B81397F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9552"/>
            <a:ext cx="10515600" cy="195124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000" dirty="0">
                <a:solidFill>
                  <a:schemeClr val="bg1">
                    <a:lumMod val="75000"/>
                  </a:schemeClr>
                </a:solidFill>
              </a:rPr>
              <a:t>Systems with </a:t>
            </a:r>
            <a:r>
              <a:rPr lang="en-US" sz="6000" dirty="0">
                <a:solidFill>
                  <a:schemeClr val="bg1">
                    <a:lumMod val="75000"/>
                  </a:schemeClr>
                </a:solidFill>
              </a:rPr>
              <a:t>Consensus</a:t>
            </a:r>
            <a:r>
              <a:rPr lang="en-US" sz="4000" dirty="0">
                <a:solidFill>
                  <a:schemeClr val="bg1">
                    <a:lumMod val="75000"/>
                  </a:schemeClr>
                </a:solidFill>
              </a:rPr>
              <a:t> components</a:t>
            </a:r>
          </a:p>
        </p:txBody>
      </p:sp>
    </p:spTree>
    <p:extLst>
      <p:ext uri="{BB962C8B-B14F-4D97-AF65-F5344CB8AC3E}">
        <p14:creationId xmlns:p14="http://schemas.microsoft.com/office/powerpoint/2010/main" val="1017670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Complex building blocks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t>2</a:t>
            </a:fld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35DA5DF-3C5D-3C4A-9B88-5201038361C3}"/>
              </a:ext>
            </a:extLst>
          </p:cNvPr>
          <p:cNvSpPr txBox="1"/>
          <p:nvPr/>
        </p:nvSpPr>
        <p:spPr>
          <a:xfrm>
            <a:off x="838200" y="3728365"/>
            <a:ext cx="2424318" cy="224676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000" dirty="0" err="1"/>
              <a:t>Padon</a:t>
            </a:r>
            <a:r>
              <a:rPr lang="en-US" sz="2000" dirty="0"/>
              <a:t> et al. 2017</a:t>
            </a:r>
          </a:p>
          <a:p>
            <a:r>
              <a:rPr lang="en-US" sz="2000" dirty="0"/>
              <a:t>Chand et al. 2016</a:t>
            </a:r>
          </a:p>
          <a:p>
            <a:r>
              <a:rPr lang="en-US" sz="2000" dirty="0" err="1"/>
              <a:t>Dragoi</a:t>
            </a:r>
            <a:r>
              <a:rPr lang="en-US" sz="2000" dirty="0"/>
              <a:t> et al. 2016</a:t>
            </a:r>
          </a:p>
          <a:p>
            <a:r>
              <a:rPr lang="en-US" sz="2000" dirty="0"/>
              <a:t>Wilcox et al. 2016</a:t>
            </a:r>
          </a:p>
          <a:p>
            <a:r>
              <a:rPr lang="en-US" sz="2000" dirty="0" err="1"/>
              <a:t>Cousineau</a:t>
            </a:r>
            <a:r>
              <a:rPr lang="en-US" sz="2000" dirty="0"/>
              <a:t> et al. 2012</a:t>
            </a:r>
          </a:p>
          <a:p>
            <a:r>
              <a:rPr lang="en-US" sz="2000" dirty="0" err="1"/>
              <a:t>Lamport</a:t>
            </a:r>
            <a:r>
              <a:rPr lang="en-US" sz="2000" dirty="0"/>
              <a:t> 2002</a:t>
            </a:r>
          </a:p>
          <a:p>
            <a:r>
              <a:rPr lang="en-US" sz="2000" dirty="0"/>
              <a:t>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435F549-81F1-A146-8E93-920CCF42A8F8}"/>
              </a:ext>
            </a:extLst>
          </p:cNvPr>
          <p:cNvSpPr/>
          <p:nvPr/>
        </p:nvSpPr>
        <p:spPr>
          <a:xfrm>
            <a:off x="838201" y="2788599"/>
            <a:ext cx="2424318" cy="737937"/>
          </a:xfrm>
          <a:prstGeom prst="rect">
            <a:avLst/>
          </a:prstGeom>
          <a:solidFill>
            <a:srgbClr val="0096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>
                <a:solidFill>
                  <a:schemeClr val="tx1"/>
                </a:solidFill>
                <a:latin typeface="Gill Sans" charset="0"/>
                <a:cs typeface="Gill Sans" charset="0"/>
              </a:rPr>
              <a:t>Consensus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D886E5A-7DA7-DC49-9698-9B7B623717A0}"/>
              </a:ext>
            </a:extLst>
          </p:cNvPr>
          <p:cNvSpPr/>
          <p:nvPr/>
        </p:nvSpPr>
        <p:spPr>
          <a:xfrm>
            <a:off x="3806947" y="2794433"/>
            <a:ext cx="2868315" cy="737937"/>
          </a:xfrm>
          <a:prstGeom prst="rect">
            <a:avLst/>
          </a:prstGeom>
          <a:solidFill>
            <a:srgbClr val="0096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Gill Sans" charset="0"/>
                <a:cs typeface="Gill Sans" charset="0"/>
              </a:rPr>
              <a:t>Atomic commit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6044521-E4D0-0B4C-99C1-FC9F24A16C9D}"/>
              </a:ext>
            </a:extLst>
          </p:cNvPr>
          <p:cNvSpPr/>
          <p:nvPr/>
        </p:nvSpPr>
        <p:spPr>
          <a:xfrm>
            <a:off x="7219690" y="2786310"/>
            <a:ext cx="3199743" cy="737937"/>
          </a:xfrm>
          <a:prstGeom prst="rect">
            <a:avLst/>
          </a:prstGeom>
          <a:solidFill>
            <a:srgbClr val="0096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Gill Sans" charset="0"/>
                <a:cs typeface="Gill Sans" charset="0"/>
              </a:rPr>
              <a:t>Reliable broadcast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BD6C20-6449-1444-8D3E-2D5636005478}"/>
              </a:ext>
            </a:extLst>
          </p:cNvPr>
          <p:cNvSpPr txBox="1"/>
          <p:nvPr/>
        </p:nvSpPr>
        <p:spPr>
          <a:xfrm>
            <a:off x="10969383" y="2786310"/>
            <a:ext cx="503664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dirty="0"/>
              <a:t>…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8FD43809-1F03-A04F-89CC-8F306B6A5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Autofit/>
          </a:bodyPr>
          <a:lstStyle/>
          <a:p>
            <a:r>
              <a:rPr lang="en-US" sz="4600" dirty="0"/>
              <a:t>Correct Distributed Systems Are Hard To Build</a:t>
            </a:r>
          </a:p>
        </p:txBody>
      </p:sp>
    </p:spTree>
    <p:extLst>
      <p:ext uri="{BB962C8B-B14F-4D97-AF65-F5344CB8AC3E}">
        <p14:creationId xmlns:p14="http://schemas.microsoft.com/office/powerpoint/2010/main" val="169004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9" grpId="0" animBg="1"/>
      <p:bldP spid="14" grpId="0" animBg="1"/>
      <p:bldP spid="15" grpId="0" animBg="1"/>
      <p:bldP spid="1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0091E9-D058-C046-A627-810279E75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/>
          <a:lstStyle/>
          <a:p>
            <a:fld id="{FBD09BE4-F894-564E-A97D-A1981632AA78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16B4ADD-FE29-8349-B183-6FB2AACC372E}"/>
              </a:ext>
            </a:extLst>
          </p:cNvPr>
          <p:cNvSpPr/>
          <p:nvPr/>
        </p:nvSpPr>
        <p:spPr>
          <a:xfrm>
            <a:off x="7087627" y="2621029"/>
            <a:ext cx="4111793" cy="721650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77"/>
              </a:rPr>
              <a:t>Parameterized Synthesis 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C39B607-9637-5F4E-9162-90FB42DED7D7}"/>
              </a:ext>
            </a:extLst>
          </p:cNvPr>
          <p:cNvSpPr/>
          <p:nvPr/>
        </p:nvSpPr>
        <p:spPr>
          <a:xfrm>
            <a:off x="940498" y="2621030"/>
            <a:ext cx="4111793" cy="721650"/>
          </a:xfrm>
          <a:prstGeom prst="round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77"/>
              </a:rPr>
              <a:t>Parameterized Verification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DBAD42-083A-8242-8CBB-DFC5D754B9E1}"/>
              </a:ext>
            </a:extLst>
          </p:cNvPr>
          <p:cNvSpPr txBox="1"/>
          <p:nvPr/>
        </p:nvSpPr>
        <p:spPr>
          <a:xfrm>
            <a:off x="940498" y="4107240"/>
            <a:ext cx="4111792" cy="830997"/>
          </a:xfrm>
          <a:prstGeom prst="rect">
            <a:avLst/>
          </a:prstGeom>
          <a:solidFill>
            <a:srgbClr val="0096FF">
              <a:alpha val="51000"/>
            </a:srgbClr>
          </a:solidFill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2400" dirty="0">
                <a:solidFill>
                  <a:prstClr val="black"/>
                </a:solidFill>
                <a:latin typeface="Gill Sans MT" panose="020B0502020104020203" pitchFamily="34" charset="77"/>
              </a:rPr>
              <a:t>System is correct for any number of processes n?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50BE4089-7FB5-1146-8231-FAD4E750A5AE}"/>
              </a:ext>
            </a:extLst>
          </p:cNvPr>
          <p:cNvSpPr/>
          <p:nvPr/>
        </p:nvSpPr>
        <p:spPr>
          <a:xfrm>
            <a:off x="5233018" y="2809661"/>
            <a:ext cx="1673882" cy="344385"/>
          </a:xfrm>
          <a:prstGeom prst="rightArrow">
            <a:avLst>
              <a:gd name="adj1" fmla="val 50000"/>
              <a:gd name="adj2" fmla="val 98275"/>
            </a:avLst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4FE9B9-5222-F14F-BDEA-BEE42AAC72C1}"/>
              </a:ext>
            </a:extLst>
          </p:cNvPr>
          <p:cNvSpPr txBox="1"/>
          <p:nvPr/>
        </p:nvSpPr>
        <p:spPr>
          <a:xfrm>
            <a:off x="940498" y="1394803"/>
            <a:ext cx="1857385" cy="461665"/>
          </a:xfrm>
          <a:prstGeom prst="rect">
            <a:avLst/>
          </a:prstGeom>
          <a:solidFill>
            <a:srgbClr val="0096FF">
              <a:alpha val="51000"/>
            </a:srgbClr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2400" dirty="0">
                <a:solidFill>
                  <a:prstClr val="black"/>
                </a:solidFill>
                <a:latin typeface="Gill Sans MT" panose="020B0502020104020203" pitchFamily="34" charset="77"/>
              </a:rPr>
              <a:t>Specifications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45A4BAA-8BE1-9D4C-8648-0DDA2DCA9922}"/>
              </a:ext>
            </a:extLst>
          </p:cNvPr>
          <p:cNvSpPr/>
          <p:nvPr/>
        </p:nvSpPr>
        <p:spPr>
          <a:xfrm>
            <a:off x="2980706" y="1394803"/>
            <a:ext cx="2071585" cy="461665"/>
          </a:xfrm>
          <a:prstGeom prst="rect">
            <a:avLst/>
          </a:prstGeom>
          <a:solidFill>
            <a:srgbClr val="0096FF">
              <a:alpha val="51000"/>
            </a:srgbClr>
          </a:solidFill>
          <a:ln>
            <a:noFill/>
          </a:ln>
        </p:spPr>
        <p:txBody>
          <a:bodyPr wrap="square" anchor="ctr">
            <a:spAutoFit/>
          </a:bodyPr>
          <a:lstStyle/>
          <a:p>
            <a:pPr lvl="0" algn="ctr"/>
            <a:r>
              <a:rPr lang="en-US" sz="2400" dirty="0">
                <a:solidFill>
                  <a:prstClr val="black"/>
                </a:solidFill>
                <a:latin typeface="Gill Sans MT" panose="020B0502020104020203" pitchFamily="34" charset="77"/>
              </a:rPr>
              <a:t>Process FSM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F8D5660-0107-4B43-B014-B1A4B5E394C2}"/>
              </a:ext>
            </a:extLst>
          </p:cNvPr>
          <p:cNvSpPr txBox="1"/>
          <p:nvPr/>
        </p:nvSpPr>
        <p:spPr>
          <a:xfrm>
            <a:off x="7087627" y="4107240"/>
            <a:ext cx="4111793" cy="830997"/>
          </a:xfrm>
          <a:prstGeom prst="rect">
            <a:avLst/>
          </a:prstGeom>
          <a:solidFill>
            <a:srgbClr val="0096FF">
              <a:alpha val="51000"/>
            </a:srgb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>
                <a:latin typeface="Gill Sans MT" panose="020B0502020104020203" pitchFamily="34" charset="77"/>
              </a:rPr>
              <a:t>Complete process FSM such that system is correct for any 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557EB5-AF2C-1842-AA3B-E1BC92E9F34A}"/>
              </a:ext>
            </a:extLst>
          </p:cNvPr>
          <p:cNvSpPr txBox="1"/>
          <p:nvPr/>
        </p:nvSpPr>
        <p:spPr>
          <a:xfrm>
            <a:off x="7087627" y="1394803"/>
            <a:ext cx="1857385" cy="461665"/>
          </a:xfrm>
          <a:prstGeom prst="rect">
            <a:avLst/>
          </a:prstGeom>
          <a:solidFill>
            <a:srgbClr val="0096FF">
              <a:alpha val="51000"/>
            </a:srgbClr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lvl="0" algn="ctr"/>
            <a:r>
              <a:rPr lang="en-US" sz="2400" dirty="0">
                <a:solidFill>
                  <a:prstClr val="black"/>
                </a:solidFill>
                <a:latin typeface="Gill Sans MT" panose="020B0502020104020203" pitchFamily="34" charset="77"/>
              </a:rPr>
              <a:t>Specifications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4925F09-0303-9248-AD85-26E821D05FF2}"/>
              </a:ext>
            </a:extLst>
          </p:cNvPr>
          <p:cNvSpPr/>
          <p:nvPr/>
        </p:nvSpPr>
        <p:spPr>
          <a:xfrm>
            <a:off x="9127835" y="1394803"/>
            <a:ext cx="2071585" cy="461665"/>
          </a:xfrm>
          <a:prstGeom prst="rect">
            <a:avLst/>
          </a:prstGeom>
          <a:solidFill>
            <a:srgbClr val="0096FF">
              <a:alpha val="51000"/>
            </a:srgbClr>
          </a:solidFill>
          <a:ln>
            <a:noFill/>
          </a:ln>
        </p:spPr>
        <p:txBody>
          <a:bodyPr wrap="square" anchor="ctr">
            <a:spAutoFit/>
          </a:bodyPr>
          <a:lstStyle/>
          <a:p>
            <a:pPr lvl="0" algn="ctr"/>
            <a:r>
              <a:rPr lang="en-US" sz="2400" dirty="0">
                <a:solidFill>
                  <a:prstClr val="black"/>
                </a:solidFill>
                <a:latin typeface="Gill Sans MT" panose="020B0502020104020203" pitchFamily="34" charset="77"/>
              </a:rPr>
              <a:t>Process Sketch </a:t>
            </a:r>
          </a:p>
        </p:txBody>
      </p:sp>
    </p:spTree>
    <p:extLst>
      <p:ext uri="{BB962C8B-B14F-4D97-AF65-F5344CB8AC3E}">
        <p14:creationId xmlns:p14="http://schemas.microsoft.com/office/powerpoint/2010/main" val="3628622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1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0091E9-D058-C046-A627-810279E75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/>
          <a:lstStyle/>
          <a:p>
            <a:fld id="{FBD09BE4-F894-564E-A97D-A1981632AA78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16B4ADD-FE29-8349-B183-6FB2AACC372E}"/>
              </a:ext>
            </a:extLst>
          </p:cNvPr>
          <p:cNvSpPr/>
          <p:nvPr/>
        </p:nvSpPr>
        <p:spPr>
          <a:xfrm>
            <a:off x="7087627" y="2621029"/>
            <a:ext cx="4111793" cy="721650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77"/>
              </a:rPr>
              <a:t>Parameterized Synthesis 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B9E41A1-20BB-6E47-844F-539B31D77192}"/>
              </a:ext>
            </a:extLst>
          </p:cNvPr>
          <p:cNvSpPr txBox="1">
            <a:spLocks/>
          </p:cNvSpPr>
          <p:nvPr/>
        </p:nvSpPr>
        <p:spPr>
          <a:xfrm>
            <a:off x="892761" y="4399757"/>
            <a:ext cx="5824150" cy="82764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/>
              <a:buNone/>
            </a:pPr>
            <a:endParaRPr lang="en-US" dirty="0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CC8F7BCC-EC2E-2647-8F9C-50F5651341C7}"/>
              </a:ext>
            </a:extLst>
          </p:cNvPr>
          <p:cNvSpPr/>
          <p:nvPr/>
        </p:nvSpPr>
        <p:spPr>
          <a:xfrm>
            <a:off x="1663866" y="3362221"/>
            <a:ext cx="3656279" cy="721650"/>
          </a:xfrm>
          <a:prstGeom prst="round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77"/>
              </a:rPr>
              <a:t>Parameterized Verifiers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774A70E-B1BD-A14A-8A41-85B64893E848}"/>
              </a:ext>
            </a:extLst>
          </p:cNvPr>
          <p:cNvSpPr/>
          <p:nvPr/>
        </p:nvSpPr>
        <p:spPr>
          <a:xfrm>
            <a:off x="7087627" y="3362221"/>
            <a:ext cx="2399548" cy="721650"/>
          </a:xfrm>
          <a:prstGeom prst="round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77"/>
              </a:rPr>
              <a:t>Cut-off results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EE9523F-9953-2C4D-B006-B4A17451D746}"/>
              </a:ext>
            </a:extLst>
          </p:cNvPr>
          <p:cNvCxnSpPr>
            <a:cxnSpLocks/>
            <a:endCxn id="23" idx="0"/>
          </p:cNvCxnSpPr>
          <p:nvPr/>
        </p:nvCxnSpPr>
        <p:spPr>
          <a:xfrm flipH="1">
            <a:off x="3492006" y="1411483"/>
            <a:ext cx="1971518" cy="1950738"/>
          </a:xfrm>
          <a:prstGeom prst="straightConnector1">
            <a:avLst/>
          </a:prstGeom>
          <a:ln w="98425">
            <a:solidFill>
              <a:schemeClr val="tx1">
                <a:alpha val="81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35AB724-2FD9-D04F-BBD5-8EC1F7BD2F3B}"/>
              </a:ext>
            </a:extLst>
          </p:cNvPr>
          <p:cNvCxnSpPr>
            <a:cxnSpLocks/>
            <a:endCxn id="24" idx="0"/>
          </p:cNvCxnSpPr>
          <p:nvPr/>
        </p:nvCxnSpPr>
        <p:spPr>
          <a:xfrm>
            <a:off x="6741730" y="1411483"/>
            <a:ext cx="1545671" cy="1950738"/>
          </a:xfrm>
          <a:prstGeom prst="straightConnector1">
            <a:avLst/>
          </a:prstGeom>
          <a:ln w="98425">
            <a:solidFill>
              <a:schemeClr val="tx1">
                <a:alpha val="81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6258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-2.22222E-6 L -0.24948 -0.28148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74" y="-14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23" grpId="0" animBg="1"/>
      <p:bldP spid="2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0598"/>
            <a:ext cx="12192000" cy="1325563"/>
          </a:xfrm>
        </p:spPr>
        <p:txBody>
          <a:bodyPr>
            <a:normAutofit/>
          </a:bodyPr>
          <a:lstStyle/>
          <a:p>
            <a:r>
              <a:rPr lang="en-US" dirty="0"/>
              <a:t>Synthesis For a </a:t>
            </a:r>
            <a:r>
              <a:rPr lang="en-US" dirty="0">
                <a:solidFill>
                  <a:srgbClr val="FF0000"/>
                </a:solidFill>
              </a:rPr>
              <a:t>Fixed</a:t>
            </a:r>
            <a:r>
              <a:rPr lang="en-US" dirty="0"/>
              <a:t> # of Processes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t>22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D3F81D3-9C9B-0547-A0CE-E48AEF25B37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5215820" y="2906239"/>
            <a:ext cx="894194" cy="4420"/>
          </a:xfrm>
          <a:prstGeom prst="line">
            <a:avLst/>
          </a:prstGeom>
          <a:ln w="19050">
            <a:head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90B7AC8-0315-9E49-8E08-F95FD2E9776F}"/>
                  </a:ext>
                </a:extLst>
              </p:cNvPr>
              <p:cNvSpPr txBox="1"/>
              <p:nvPr/>
            </p:nvSpPr>
            <p:spPr>
              <a:xfrm>
                <a:off x="5215818" y="2425365"/>
                <a:ext cx="894194" cy="52322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𝑐𝑒𝑥</m:t>
                      </m:r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</a:endParaRPr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90B7AC8-0315-9E49-8E08-F95FD2E977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5818" y="2425365"/>
                <a:ext cx="894194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A192FAF-ADB9-CE4E-864D-3082AA8E9C1B}"/>
              </a:ext>
            </a:extLst>
          </p:cNvPr>
          <p:cNvSpPr/>
          <p:nvPr/>
        </p:nvSpPr>
        <p:spPr>
          <a:xfrm>
            <a:off x="6110014" y="2518991"/>
            <a:ext cx="1971007" cy="774495"/>
          </a:xfrm>
          <a:prstGeom prst="round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77"/>
              </a:rPr>
              <a:t>Synthesizer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8CA07C5E-095E-C64E-B0C6-E5ABB2B63BBC}"/>
              </a:ext>
            </a:extLst>
          </p:cNvPr>
          <p:cNvSpPr/>
          <p:nvPr/>
        </p:nvSpPr>
        <p:spPr>
          <a:xfrm>
            <a:off x="8971258" y="2668462"/>
            <a:ext cx="2433406" cy="608887"/>
          </a:xfrm>
          <a:prstGeom prst="roundRect">
            <a:avLst/>
          </a:prstGeom>
          <a:solidFill>
            <a:srgbClr val="FF0000">
              <a:alpha val="51000"/>
            </a:srgb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400">
                <a:solidFill>
                  <a:prstClr val="black"/>
                </a:solidFill>
                <a:latin typeface="Gill Sans MT" panose="020B0502020104020203" pitchFamily="34" charset="77"/>
              </a:rPr>
              <a:t>No completion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6" name="Rounded Rectangle 55">
                <a:extLst>
                  <a:ext uri="{FF2B5EF4-FFF2-40B4-BE49-F238E27FC236}">
                    <a16:creationId xmlns:a16="http://schemas.microsoft.com/office/drawing/2014/main" id="{70ED25AA-3E26-CF4F-819B-F0F182ECFDB4}"/>
                  </a:ext>
                </a:extLst>
              </p:cNvPr>
              <p:cNvSpPr/>
              <p:nvPr/>
            </p:nvSpPr>
            <p:spPr>
              <a:xfrm>
                <a:off x="6720392" y="3634102"/>
                <a:ext cx="750249" cy="739453"/>
              </a:xfrm>
              <a:prstGeom prst="roundRect">
                <a:avLst/>
              </a:prstGeom>
              <a:ln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dirty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𝜙</m:t>
                      </m:r>
                      <m:r>
                        <a:rPr lang="en-US" sz="2800" b="0" i="1" dirty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800" b="0" i="1" dirty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</a:endParaRPr>
              </a:p>
            </p:txBody>
          </p:sp>
        </mc:Choice>
        <mc:Fallback>
          <p:sp>
            <p:nvSpPr>
              <p:cNvPr id="56" name="Rounded Rectangle 55">
                <a:extLst>
                  <a:ext uri="{FF2B5EF4-FFF2-40B4-BE49-F238E27FC236}">
                    <a16:creationId xmlns:a16="http://schemas.microsoft.com/office/drawing/2014/main" id="{70ED25AA-3E26-CF4F-819B-F0F182ECFDB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20392" y="3634102"/>
                <a:ext cx="750249" cy="739453"/>
              </a:xfrm>
              <a:prstGeom prst="roundRect">
                <a:avLst/>
              </a:prstGeom>
              <a:blipFill>
                <a:blip r:embed="rId4"/>
                <a:stretch>
                  <a:fillRect l="-14754"/>
                </a:stretch>
              </a:blipFill>
              <a:ln>
                <a:prstDash val="dash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4CADE0CA-86C5-4A4C-B233-05B7CF24EE7C}"/>
              </a:ext>
            </a:extLst>
          </p:cNvPr>
          <p:cNvSpPr/>
          <p:nvPr/>
        </p:nvSpPr>
        <p:spPr>
          <a:xfrm>
            <a:off x="3244811" y="2518991"/>
            <a:ext cx="1971007" cy="774495"/>
          </a:xfrm>
          <a:prstGeom prst="round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77"/>
              </a:rPr>
              <a:t>Verifier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75A8A40-9674-864A-9428-ADA71AA6931E}"/>
              </a:ext>
            </a:extLst>
          </p:cNvPr>
          <p:cNvGrpSpPr/>
          <p:nvPr/>
        </p:nvGrpSpPr>
        <p:grpSpPr>
          <a:xfrm>
            <a:off x="4230211" y="1584938"/>
            <a:ext cx="2871268" cy="934053"/>
            <a:chOff x="4230211" y="1584938"/>
            <a:chExt cx="2871268" cy="934053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E1B62644-52C5-A14A-B819-DDFE382E399B}"/>
                </a:ext>
              </a:extLst>
            </p:cNvPr>
            <p:cNvCxnSpPr>
              <a:cxnSpLocks/>
            </p:cNvCxnSpPr>
            <p:nvPr/>
          </p:nvCxnSpPr>
          <p:spPr>
            <a:xfrm>
              <a:off x="4233386" y="2224053"/>
              <a:ext cx="0" cy="272295"/>
            </a:xfrm>
            <a:prstGeom prst="straightConnector1">
              <a:avLst/>
            </a:prstGeom>
            <a:ln w="19050">
              <a:tailEnd type="arrow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763F320-CC27-714B-ADE8-6515C79CF5B0}"/>
                </a:ext>
              </a:extLst>
            </p:cNvPr>
            <p:cNvCxnSpPr>
              <a:cxnSpLocks/>
            </p:cNvCxnSpPr>
            <p:nvPr/>
          </p:nvCxnSpPr>
          <p:spPr>
            <a:xfrm>
              <a:off x="4230211" y="2224053"/>
              <a:ext cx="2871268" cy="0"/>
            </a:xfrm>
            <a:prstGeom prst="line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7EBB63E-6A66-D74A-8A45-16E1D72896D3}"/>
                </a:ext>
              </a:extLst>
            </p:cNvPr>
            <p:cNvCxnSpPr>
              <a:cxnSpLocks/>
              <a:stCxn id="13" idx="0"/>
            </p:cNvCxnSpPr>
            <p:nvPr/>
          </p:nvCxnSpPr>
          <p:spPr>
            <a:xfrm flipV="1">
              <a:off x="7095518" y="2224055"/>
              <a:ext cx="2786" cy="294936"/>
            </a:xfrm>
            <a:prstGeom prst="line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7EA404DA-7611-2449-8DE4-E69341698FDE}"/>
                    </a:ext>
                  </a:extLst>
                </p:cNvPr>
                <p:cNvSpPr txBox="1"/>
                <p:nvPr/>
              </p:nvSpPr>
              <p:spPr>
                <a:xfrm>
                  <a:off x="5215818" y="1584938"/>
                  <a:ext cx="894194" cy="52322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800" i="1" dirty="0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oMath>
                    </m:oMathPara>
                  </a14:m>
                  <a:endParaRPr lang="en-US" sz="3200" dirty="0">
                    <a:solidFill>
                      <a:prstClr val="black"/>
                    </a:solidFill>
                  </a:endParaRPr>
                </a:p>
              </p:txBody>
            </p:sp>
          </mc:Choice>
          <mc:Fallback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7EA404DA-7611-2449-8DE4-E69341698FDE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215818" y="1584938"/>
                  <a:ext cx="894194" cy="523220"/>
                </a:xfrm>
                <a:prstGeom prst="rect">
                  <a:avLst/>
                </a:prstGeom>
                <a:blipFill>
                  <a:blip r:embed="rId5"/>
                  <a:stretch>
                    <a:fillRect b="-7143"/>
                  </a:stretch>
                </a:blipFill>
                <a:ln>
                  <a:noFill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9D261441-95FE-6F42-88E9-A14130E85CA5}"/>
              </a:ext>
            </a:extLst>
          </p:cNvPr>
          <p:cNvCxnSpPr>
            <a:cxnSpLocks/>
          </p:cNvCxnSpPr>
          <p:nvPr/>
        </p:nvCxnSpPr>
        <p:spPr>
          <a:xfrm flipH="1">
            <a:off x="8077066" y="2898265"/>
            <a:ext cx="894194" cy="4420"/>
          </a:xfrm>
          <a:prstGeom prst="line">
            <a:avLst/>
          </a:prstGeom>
          <a:ln w="19050">
            <a:head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3320F0F1-9D2C-7F4D-85B4-1292D1436E08}"/>
              </a:ext>
            </a:extLst>
          </p:cNvPr>
          <p:cNvCxnSpPr>
            <a:cxnSpLocks/>
          </p:cNvCxnSpPr>
          <p:nvPr/>
        </p:nvCxnSpPr>
        <p:spPr>
          <a:xfrm flipH="1">
            <a:off x="4230211" y="3308476"/>
            <a:ext cx="104" cy="269827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F015AAF2-F007-294A-B0DB-B85FA2C2BDB2}"/>
              </a:ext>
            </a:extLst>
          </p:cNvPr>
          <p:cNvSpPr txBox="1"/>
          <p:nvPr/>
        </p:nvSpPr>
        <p:spPr>
          <a:xfrm>
            <a:off x="4085499" y="3685336"/>
            <a:ext cx="894194" cy="523220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2800">
                <a:solidFill>
                  <a:prstClr val="black"/>
                </a:solidFill>
                <a:latin typeface="Gill Sans MT" panose="020B0502020104020203" pitchFamily="34" charset="77"/>
              </a:defRPr>
            </a:lvl1pPr>
          </a:lstStyle>
          <a:p>
            <a:r>
              <a:rPr lang="en-US" dirty="0"/>
              <a:t>ok?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0F12C37A-FD24-384D-9A76-9F961CE2C4CD}"/>
                  </a:ext>
                </a:extLst>
              </p:cNvPr>
              <p:cNvSpPr txBox="1"/>
              <p:nvPr/>
            </p:nvSpPr>
            <p:spPr>
              <a:xfrm>
                <a:off x="3241775" y="1698264"/>
                <a:ext cx="1870032" cy="8002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  <m:r>
                        <a:rPr lang="en-US" sz="2800" i="1">
                          <a:latin typeface="Cambria Math" panose="02040503050406030204" pitchFamily="18" charset="0"/>
                        </a:rPr>
                        <m:t>⊨</m:t>
                      </m:r>
                      <m:r>
                        <a:rPr lang="en-US" sz="2800" i="1" dirty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𝜙</m:t>
                      </m:r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</a:endParaRPr>
              </a:p>
              <a:p>
                <a:endParaRPr lang="en-US" dirty="0"/>
              </a:p>
            </p:txBody>
          </p:sp>
        </mc:Choice>
        <mc:Fallback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0F12C37A-FD24-384D-9A76-9F961CE2C4C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1775" y="1698264"/>
                <a:ext cx="1870032" cy="80021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4208DE8B-6890-D147-8A83-10CB0B5B9048}"/>
              </a:ext>
            </a:extLst>
          </p:cNvPr>
          <p:cNvSpPr/>
          <p:nvPr/>
        </p:nvSpPr>
        <p:spPr>
          <a:xfrm>
            <a:off x="3024765" y="5991763"/>
            <a:ext cx="2433406" cy="60888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400">
                <a:solidFill>
                  <a:prstClr val="black"/>
                </a:solidFill>
                <a:latin typeface="Gill Sans MT" panose="020B0502020104020203" pitchFamily="34" charset="77"/>
              </a:rPr>
              <a:t>Success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7A9AF54D-D717-0E4C-B2FF-4DA0306E014A}"/>
                  </a:ext>
                </a:extLst>
              </p:cNvPr>
              <p:cNvSpPr txBox="1"/>
              <p:nvPr/>
            </p:nvSpPr>
            <p:spPr>
              <a:xfrm>
                <a:off x="8481997" y="5201165"/>
                <a:ext cx="3411928" cy="5232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en-US" sz="28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p>
                              <m:r>
                                <a:rPr lang="en-US" sz="28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  <m:r>
                            <a:rPr lang="en-US" sz="2800" b="0" i="1" dirty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800" i="1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800" i="1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800" i="1" dirty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∥…</m:t>
                      </m:r>
                      <m:r>
                        <a:rPr lang="en-US" sz="2800" i="1" dirty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∥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en-US" sz="2800" i="1" dirty="0"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7A9AF54D-D717-0E4C-B2FF-4DA0306E01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81997" y="5201165"/>
                <a:ext cx="3411928" cy="523220"/>
              </a:xfrm>
              <a:prstGeom prst="rect">
                <a:avLst/>
              </a:prstGeom>
              <a:blipFill>
                <a:blip r:embed="rId7"/>
                <a:stretch>
                  <a:fillRect b="-95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B932D2C-5CF6-F242-A28C-ECF5D000839F}"/>
              </a:ext>
            </a:extLst>
          </p:cNvPr>
          <p:cNvCxnSpPr>
            <a:cxnSpLocks/>
          </p:cNvCxnSpPr>
          <p:nvPr/>
        </p:nvCxnSpPr>
        <p:spPr>
          <a:xfrm flipV="1">
            <a:off x="5059680" y="3277350"/>
            <a:ext cx="0" cy="581692"/>
          </a:xfrm>
          <a:prstGeom prst="straightConnector1">
            <a:avLst/>
          </a:prstGeom>
          <a:ln w="12700">
            <a:prstDash val="dash"/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E2A3239-29A4-A048-A894-9F529B8DA99D}"/>
              </a:ext>
            </a:extLst>
          </p:cNvPr>
          <p:cNvCxnSpPr>
            <a:cxnSpLocks/>
          </p:cNvCxnSpPr>
          <p:nvPr/>
        </p:nvCxnSpPr>
        <p:spPr>
          <a:xfrm>
            <a:off x="5059680" y="3859042"/>
            <a:ext cx="1660712" cy="0"/>
          </a:xfrm>
          <a:prstGeom prst="line">
            <a:avLst/>
          </a:prstGeom>
          <a:ln w="12700"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68A5819-689D-874E-8F9D-AE8935079995}"/>
              </a:ext>
            </a:extLst>
          </p:cNvPr>
          <p:cNvCxnSpPr>
            <a:cxnSpLocks/>
          </p:cNvCxnSpPr>
          <p:nvPr/>
        </p:nvCxnSpPr>
        <p:spPr>
          <a:xfrm flipV="1">
            <a:off x="7096040" y="3280786"/>
            <a:ext cx="0" cy="359213"/>
          </a:xfrm>
          <a:prstGeom prst="straightConnector1">
            <a:avLst/>
          </a:prstGeom>
          <a:ln w="12700">
            <a:prstDash val="dash"/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D0F6C66-4A22-594F-8604-AEF43FAABAD9}"/>
              </a:ext>
            </a:extLst>
          </p:cNvPr>
          <p:cNvSpPr txBox="1"/>
          <p:nvPr/>
        </p:nvSpPr>
        <p:spPr>
          <a:xfrm>
            <a:off x="8129816" y="2404691"/>
            <a:ext cx="894194" cy="523220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solidFill>
                  <a:prstClr val="black"/>
                </a:solidFill>
                <a:latin typeface="Gill Sans MT" panose="020B0502020104020203" pitchFamily="34" charset="77"/>
              </a:rPr>
              <a:t>no?</a:t>
            </a:r>
          </a:p>
        </p:txBody>
      </p:sp>
    </p:spTree>
    <p:extLst>
      <p:ext uri="{BB962C8B-B14F-4D97-AF65-F5344CB8AC3E}">
        <p14:creationId xmlns:p14="http://schemas.microsoft.com/office/powerpoint/2010/main" val="3713453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animBg="1"/>
      <p:bldP spid="37" grpId="0" animBg="1"/>
      <p:bldP spid="56" grpId="0" animBg="1"/>
      <p:bldP spid="59" grpId="0" animBg="1"/>
      <p:bldP spid="71" grpId="0"/>
      <p:bldP spid="73" grpId="0"/>
      <p:bldP spid="85" grpId="0" animBg="1"/>
      <p:bldP spid="31" grpId="0" animBg="1"/>
      <p:bldP spid="4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0598"/>
            <a:ext cx="12192000" cy="1325563"/>
          </a:xfrm>
        </p:spPr>
        <p:txBody>
          <a:bodyPr>
            <a:normAutofit/>
          </a:bodyPr>
          <a:lstStyle/>
          <a:p>
            <a:r>
              <a:rPr lang="en-US" dirty="0"/>
              <a:t>Synthesis For </a:t>
            </a:r>
            <a:r>
              <a:rPr lang="en-US" dirty="0">
                <a:solidFill>
                  <a:srgbClr val="FF0000"/>
                </a:solidFill>
              </a:rPr>
              <a:t>Any</a:t>
            </a:r>
            <a:r>
              <a:rPr lang="en-US" dirty="0"/>
              <a:t> # of Processes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t>23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D3F81D3-9C9B-0547-A0CE-E48AEF25B370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5215820" y="2906239"/>
            <a:ext cx="894194" cy="4420"/>
          </a:xfrm>
          <a:prstGeom prst="line">
            <a:avLst/>
          </a:prstGeom>
          <a:ln w="19050">
            <a:head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1B62644-52C5-A14A-B819-DDFE382E399B}"/>
              </a:ext>
            </a:extLst>
          </p:cNvPr>
          <p:cNvCxnSpPr>
            <a:cxnSpLocks/>
          </p:cNvCxnSpPr>
          <p:nvPr/>
        </p:nvCxnSpPr>
        <p:spPr>
          <a:xfrm>
            <a:off x="4233386" y="2224053"/>
            <a:ext cx="0" cy="272295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A192FAF-ADB9-CE4E-864D-3082AA8E9C1B}"/>
              </a:ext>
            </a:extLst>
          </p:cNvPr>
          <p:cNvSpPr/>
          <p:nvPr/>
        </p:nvSpPr>
        <p:spPr>
          <a:xfrm>
            <a:off x="6110014" y="2518991"/>
            <a:ext cx="1971007" cy="774495"/>
          </a:xfrm>
          <a:prstGeom prst="round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77"/>
              </a:rPr>
              <a:t>Synthesizer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763F320-CC27-714B-ADE8-6515C79CF5B0}"/>
              </a:ext>
            </a:extLst>
          </p:cNvPr>
          <p:cNvCxnSpPr>
            <a:cxnSpLocks/>
          </p:cNvCxnSpPr>
          <p:nvPr/>
        </p:nvCxnSpPr>
        <p:spPr>
          <a:xfrm>
            <a:off x="4230211" y="2224053"/>
            <a:ext cx="2871268" cy="0"/>
          </a:xfrm>
          <a:prstGeom prst="line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B7EBB63E-6A66-D74A-8A45-16E1D72896D3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7095518" y="2224055"/>
            <a:ext cx="2786" cy="294936"/>
          </a:xfrm>
          <a:prstGeom prst="line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4CADE0CA-86C5-4A4C-B233-05B7CF24EE7C}"/>
              </a:ext>
            </a:extLst>
          </p:cNvPr>
          <p:cNvSpPr/>
          <p:nvPr/>
        </p:nvSpPr>
        <p:spPr>
          <a:xfrm>
            <a:off x="3244811" y="2518991"/>
            <a:ext cx="1971007" cy="774495"/>
          </a:xfrm>
          <a:prstGeom prst="round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77"/>
              </a:rPr>
              <a:t>Verifier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9D261441-95FE-6F42-88E9-A14130E85CA5}"/>
              </a:ext>
            </a:extLst>
          </p:cNvPr>
          <p:cNvCxnSpPr>
            <a:cxnSpLocks/>
          </p:cNvCxnSpPr>
          <p:nvPr/>
        </p:nvCxnSpPr>
        <p:spPr>
          <a:xfrm flipH="1">
            <a:off x="8077066" y="2898265"/>
            <a:ext cx="894194" cy="4420"/>
          </a:xfrm>
          <a:prstGeom prst="line">
            <a:avLst/>
          </a:prstGeom>
          <a:ln w="19050">
            <a:head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3320F0F1-9D2C-7F4D-85B4-1292D1436E08}"/>
              </a:ext>
            </a:extLst>
          </p:cNvPr>
          <p:cNvCxnSpPr>
            <a:cxnSpLocks/>
            <a:stCxn id="59" idx="2"/>
            <a:endCxn id="82" idx="0"/>
          </p:cNvCxnSpPr>
          <p:nvPr/>
        </p:nvCxnSpPr>
        <p:spPr>
          <a:xfrm flipH="1">
            <a:off x="4230211" y="3293486"/>
            <a:ext cx="104" cy="1388007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376181E9-2EE8-E94F-9D1D-6AC6F877217C}"/>
              </a:ext>
            </a:extLst>
          </p:cNvPr>
          <p:cNvSpPr/>
          <p:nvPr/>
        </p:nvSpPr>
        <p:spPr>
          <a:xfrm>
            <a:off x="3026871" y="1438922"/>
            <a:ext cx="5272088" cy="2786062"/>
          </a:xfrm>
          <a:prstGeom prst="roundRect">
            <a:avLst>
              <a:gd name="adj" fmla="val 6162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4ACE2A5B-2DF4-7140-B99D-A40F51735D07}"/>
              </a:ext>
            </a:extLst>
          </p:cNvPr>
          <p:cNvSpPr/>
          <p:nvPr/>
        </p:nvSpPr>
        <p:spPr>
          <a:xfrm>
            <a:off x="3026991" y="4681493"/>
            <a:ext cx="2406439" cy="774495"/>
          </a:xfrm>
          <a:prstGeom prst="roundRect">
            <a:avLst/>
          </a:prstGeom>
          <a:solidFill>
            <a:srgbClr val="0096FF">
              <a:alpha val="51000"/>
            </a:srgbClr>
          </a:solidFill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solidFill>
                  <a:schemeClr val="tx1"/>
                </a:solidFill>
                <a:latin typeface="Gill Sans MT" panose="020B0502020104020203" pitchFamily="34" charset="77"/>
              </a:rPr>
              <a:t>Parameterized Verifier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B3F4CF5A-26AC-B945-88B7-EE8043EC984E}"/>
                  </a:ext>
                </a:extLst>
              </p:cNvPr>
              <p:cNvSpPr txBox="1"/>
              <p:nvPr/>
            </p:nvSpPr>
            <p:spPr>
              <a:xfrm>
                <a:off x="848977" y="4681493"/>
                <a:ext cx="2177894" cy="8002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 smtClean="0">
                          <a:latin typeface="Cambria Math" panose="02040503050406030204" pitchFamily="18" charset="0"/>
                        </a:rPr>
                        <m:t>∀</m:t>
                      </m:r>
                      <m:r>
                        <a:rPr lang="en-US" sz="2800" i="1" dirty="0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800" b="0" i="1" dirty="0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800" i="1" dirty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sz="2800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p>
                          <m:r>
                            <a:rPr lang="en-US" sz="2800" i="1" dirty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  <m:r>
                        <a:rPr lang="en-US" sz="2800" i="1">
                          <a:latin typeface="Cambria Math" panose="02040503050406030204" pitchFamily="18" charset="0"/>
                        </a:rPr>
                        <m:t>⊨</m:t>
                      </m:r>
                      <m:r>
                        <a:rPr lang="en-US" sz="2800" i="1" dirty="0">
                          <a:latin typeface="Cambria Math" panose="02040503050406030204" pitchFamily="18" charset="0"/>
                        </a:rPr>
                        <m:t>𝜙</m:t>
                      </m:r>
                    </m:oMath>
                  </m:oMathPara>
                </a14:m>
                <a:endParaRPr lang="en-US" sz="2800" i="1" dirty="0">
                  <a:latin typeface="Cambria Math" panose="02040503050406030204" pitchFamily="18" charset="0"/>
                </a:endParaRPr>
              </a:p>
              <a:p>
                <a:endParaRPr lang="en-US" dirty="0"/>
              </a:p>
            </p:txBody>
          </p:sp>
        </mc:Choice>
        <mc:Fallback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B3F4CF5A-26AC-B945-88B7-EE8043EC98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8977" y="4681493"/>
                <a:ext cx="2177894" cy="80021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D9365D41-2EB6-4449-A60B-E3B8E7BA4521}"/>
              </a:ext>
            </a:extLst>
          </p:cNvPr>
          <p:cNvCxnSpPr>
            <a:cxnSpLocks/>
            <a:stCxn id="82" idx="2"/>
          </p:cNvCxnSpPr>
          <p:nvPr/>
        </p:nvCxnSpPr>
        <p:spPr>
          <a:xfrm>
            <a:off x="4230211" y="5455988"/>
            <a:ext cx="0" cy="535776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78F241C9-6B72-1F45-9E95-27C4AFC57473}"/>
              </a:ext>
            </a:extLst>
          </p:cNvPr>
          <p:cNvSpPr txBox="1"/>
          <p:nvPr/>
        </p:nvSpPr>
        <p:spPr>
          <a:xfrm>
            <a:off x="4005120" y="5440254"/>
            <a:ext cx="1102508" cy="523220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2800">
                <a:solidFill>
                  <a:prstClr val="black"/>
                </a:solidFill>
                <a:latin typeface="Gill Sans MT" panose="020B0502020104020203" pitchFamily="34" charset="77"/>
              </a:defRPr>
            </a:lvl1pPr>
          </a:lstStyle>
          <a:p>
            <a:r>
              <a:rPr lang="en-US" dirty="0"/>
              <a:t>ok?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78D51B2D-2D41-7C42-9E3A-B2CC5D5C0377}"/>
              </a:ext>
            </a:extLst>
          </p:cNvPr>
          <p:cNvCxnSpPr>
            <a:cxnSpLocks/>
          </p:cNvCxnSpPr>
          <p:nvPr/>
        </p:nvCxnSpPr>
        <p:spPr>
          <a:xfrm>
            <a:off x="5433430" y="5068740"/>
            <a:ext cx="1662086" cy="0"/>
          </a:xfrm>
          <a:prstGeom prst="line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6F68AD2F-3156-8F4E-BA61-8CB1E250084B}"/>
              </a:ext>
            </a:extLst>
          </p:cNvPr>
          <p:cNvCxnSpPr>
            <a:cxnSpLocks/>
          </p:cNvCxnSpPr>
          <p:nvPr/>
        </p:nvCxnSpPr>
        <p:spPr>
          <a:xfrm>
            <a:off x="7095516" y="4373555"/>
            <a:ext cx="0" cy="695185"/>
          </a:xfrm>
          <a:prstGeom prst="line">
            <a:avLst/>
          </a:prstGeom>
          <a:ln w="19050">
            <a:head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2F12C135-0551-D748-943B-48AED5F9F156}"/>
                  </a:ext>
                </a:extLst>
              </p:cNvPr>
              <p:cNvSpPr txBox="1"/>
              <p:nvPr/>
            </p:nvSpPr>
            <p:spPr>
              <a:xfrm>
                <a:off x="5596573" y="4669834"/>
                <a:ext cx="1428503" cy="468205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𝑐𝑒𝑥</m:t>
                    </m:r>
                  </m:oMath>
                </a14:m>
                <a:r>
                  <a:rPr lang="en-US" sz="2400" dirty="0">
                    <a:solidFill>
                      <a:prstClr val="black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sz="2400" b="0" i="1" dirty="0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dirty="0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p>
                        <m:r>
                          <a:rPr lang="en-US" sz="2400" b="0" i="1" dirty="0" smtClean="0">
                            <a:solidFill>
                              <a:prstClr val="black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</m:sup>
                    </m:sSup>
                  </m:oMath>
                </a14:m>
                <a:endParaRPr lang="en-US" sz="2400" dirty="0">
                  <a:solidFill>
                    <a:prstClr val="black"/>
                  </a:solidFill>
                </a:endParaRPr>
              </a:p>
            </p:txBody>
          </p:sp>
        </mc:Choice>
        <mc:Fallback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2F12C135-0551-D748-943B-48AED5F9F1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6573" y="4669834"/>
                <a:ext cx="1428503" cy="46820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95ADE03-6781-EE4F-BF9A-3775DE446EFC}"/>
              </a:ext>
            </a:extLst>
          </p:cNvPr>
          <p:cNvCxnSpPr>
            <a:cxnSpLocks/>
          </p:cNvCxnSpPr>
          <p:nvPr/>
        </p:nvCxnSpPr>
        <p:spPr>
          <a:xfrm flipH="1">
            <a:off x="4230211" y="3293486"/>
            <a:ext cx="104" cy="269827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6841BF2C-C62D-BC41-BD51-09CCE6E36CF1}"/>
              </a:ext>
            </a:extLst>
          </p:cNvPr>
          <p:cNvCxnSpPr>
            <a:cxnSpLocks/>
          </p:cNvCxnSpPr>
          <p:nvPr/>
        </p:nvCxnSpPr>
        <p:spPr>
          <a:xfrm flipV="1">
            <a:off x="5059680" y="3277350"/>
            <a:ext cx="0" cy="581692"/>
          </a:xfrm>
          <a:prstGeom prst="straightConnector1">
            <a:avLst/>
          </a:prstGeom>
          <a:ln w="12700">
            <a:prstDash val="dash"/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DC485E4-8110-A94C-B558-2B899068805E}"/>
              </a:ext>
            </a:extLst>
          </p:cNvPr>
          <p:cNvCxnSpPr>
            <a:cxnSpLocks/>
          </p:cNvCxnSpPr>
          <p:nvPr/>
        </p:nvCxnSpPr>
        <p:spPr>
          <a:xfrm>
            <a:off x="5059680" y="3859042"/>
            <a:ext cx="1660712" cy="0"/>
          </a:xfrm>
          <a:prstGeom prst="line">
            <a:avLst/>
          </a:prstGeom>
          <a:ln w="12700"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A3A010E-BABE-C148-B485-C499095137DA}"/>
              </a:ext>
            </a:extLst>
          </p:cNvPr>
          <p:cNvCxnSpPr>
            <a:cxnSpLocks/>
          </p:cNvCxnSpPr>
          <p:nvPr/>
        </p:nvCxnSpPr>
        <p:spPr>
          <a:xfrm flipV="1">
            <a:off x="7096040" y="3280786"/>
            <a:ext cx="0" cy="359213"/>
          </a:xfrm>
          <a:prstGeom prst="straightConnector1">
            <a:avLst/>
          </a:prstGeom>
          <a:ln w="12700">
            <a:prstDash val="dash"/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E855586-0A94-2D40-AFCC-81F3DCF91F94}"/>
                  </a:ext>
                </a:extLst>
              </p:cNvPr>
              <p:cNvSpPr txBox="1"/>
              <p:nvPr/>
            </p:nvSpPr>
            <p:spPr>
              <a:xfrm>
                <a:off x="5215818" y="2425365"/>
                <a:ext cx="894194" cy="52322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𝑐𝑒𝑥</m:t>
                      </m:r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</a:endParaRPr>
              </a:p>
            </p:txBody>
          </p:sp>
        </mc:Choice>
        <mc:Fallback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E855586-0A94-2D40-AFCC-81F3DCF91F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5818" y="2425365"/>
                <a:ext cx="894194" cy="52322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140001E2-5BAB-5245-B174-A122C113595E}"/>
              </a:ext>
            </a:extLst>
          </p:cNvPr>
          <p:cNvSpPr/>
          <p:nvPr/>
        </p:nvSpPr>
        <p:spPr>
          <a:xfrm>
            <a:off x="8971258" y="2668462"/>
            <a:ext cx="2433406" cy="608887"/>
          </a:xfrm>
          <a:prstGeom prst="roundRect">
            <a:avLst/>
          </a:prstGeom>
          <a:solidFill>
            <a:srgbClr val="FF0000">
              <a:alpha val="51000"/>
            </a:srgb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400">
                <a:solidFill>
                  <a:prstClr val="black"/>
                </a:solidFill>
                <a:latin typeface="Gill Sans MT" panose="020B0502020104020203" pitchFamily="34" charset="77"/>
              </a:rPr>
              <a:t>No completion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4" name="Rounded Rectangle 33">
                <a:extLst>
                  <a:ext uri="{FF2B5EF4-FFF2-40B4-BE49-F238E27FC236}">
                    <a16:creationId xmlns:a16="http://schemas.microsoft.com/office/drawing/2014/main" id="{3F0C628E-FE5A-824E-ACBC-32BA744C9E3D}"/>
                  </a:ext>
                </a:extLst>
              </p:cNvPr>
              <p:cNvSpPr/>
              <p:nvPr/>
            </p:nvSpPr>
            <p:spPr>
              <a:xfrm>
                <a:off x="6720392" y="3634102"/>
                <a:ext cx="750249" cy="739453"/>
              </a:xfrm>
              <a:prstGeom prst="roundRect">
                <a:avLst/>
              </a:prstGeom>
              <a:ln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dirty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𝜙</m:t>
                      </m:r>
                      <m:r>
                        <a:rPr lang="en-US" sz="2800" b="0" i="1" dirty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800" b="0" i="1" dirty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𝑛</m:t>
                      </m:r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</a:endParaRPr>
              </a:p>
            </p:txBody>
          </p:sp>
        </mc:Choice>
        <mc:Fallback>
          <p:sp>
            <p:nvSpPr>
              <p:cNvPr id="34" name="Rounded Rectangle 33">
                <a:extLst>
                  <a:ext uri="{FF2B5EF4-FFF2-40B4-BE49-F238E27FC236}">
                    <a16:creationId xmlns:a16="http://schemas.microsoft.com/office/drawing/2014/main" id="{3F0C628E-FE5A-824E-ACBC-32BA744C9E3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20392" y="3634102"/>
                <a:ext cx="750249" cy="739453"/>
              </a:xfrm>
              <a:prstGeom prst="roundRect">
                <a:avLst/>
              </a:prstGeom>
              <a:blipFill>
                <a:blip r:embed="rId6"/>
                <a:stretch>
                  <a:fillRect l="-14754"/>
                </a:stretch>
              </a:blipFill>
              <a:ln>
                <a:prstDash val="dash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A4314A2-29CA-9243-A9B7-3CE07659045F}"/>
                  </a:ext>
                </a:extLst>
              </p:cNvPr>
              <p:cNvSpPr txBox="1"/>
              <p:nvPr/>
            </p:nvSpPr>
            <p:spPr>
              <a:xfrm>
                <a:off x="5215818" y="1584938"/>
                <a:ext cx="894194" cy="52322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dirty="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𝑝</m:t>
                      </m:r>
                    </m:oMath>
                  </m:oMathPara>
                </a14:m>
                <a:endParaRPr lang="en-US" sz="3200" dirty="0">
                  <a:solidFill>
                    <a:prstClr val="black"/>
                  </a:solidFill>
                </a:endParaRPr>
              </a:p>
            </p:txBody>
          </p:sp>
        </mc:Choice>
        <mc:Fallback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7A4314A2-29CA-9243-A9B7-3CE0765904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5818" y="1584938"/>
                <a:ext cx="894194" cy="523220"/>
              </a:xfrm>
              <a:prstGeom prst="rect">
                <a:avLst/>
              </a:prstGeom>
              <a:blipFill>
                <a:blip r:embed="rId7"/>
                <a:stretch>
                  <a:fillRect b="-7143"/>
                </a:stretch>
              </a:blipFill>
              <a:ln>
                <a:noFill/>
              </a:ln>
              <a:effectLst/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TextBox 35">
            <a:extLst>
              <a:ext uri="{FF2B5EF4-FFF2-40B4-BE49-F238E27FC236}">
                <a16:creationId xmlns:a16="http://schemas.microsoft.com/office/drawing/2014/main" id="{A08F63FF-9F7C-0E45-9BC9-8D8C6A4DA4A5}"/>
              </a:ext>
            </a:extLst>
          </p:cNvPr>
          <p:cNvSpPr txBox="1"/>
          <p:nvPr/>
        </p:nvSpPr>
        <p:spPr>
          <a:xfrm>
            <a:off x="8129816" y="2404691"/>
            <a:ext cx="894194" cy="523220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800" dirty="0">
                <a:solidFill>
                  <a:prstClr val="black"/>
                </a:solidFill>
                <a:latin typeface="Gill Sans MT" panose="020B0502020104020203" pitchFamily="34" charset="77"/>
              </a:rPr>
              <a:t>no?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D015BDB-6E2F-F642-A37F-136FAE7378CC}"/>
              </a:ext>
            </a:extLst>
          </p:cNvPr>
          <p:cNvSpPr txBox="1"/>
          <p:nvPr/>
        </p:nvSpPr>
        <p:spPr>
          <a:xfrm>
            <a:off x="4085499" y="3685336"/>
            <a:ext cx="894194" cy="523220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2800">
                <a:solidFill>
                  <a:prstClr val="black"/>
                </a:solidFill>
                <a:latin typeface="Gill Sans MT" panose="020B0502020104020203" pitchFamily="34" charset="77"/>
              </a:defRPr>
            </a:lvl1pPr>
          </a:lstStyle>
          <a:p>
            <a:r>
              <a:rPr lang="en-US" dirty="0"/>
              <a:t>ok?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8E294463-075C-DB49-9A32-A80609D2967D}"/>
                  </a:ext>
                </a:extLst>
              </p:cNvPr>
              <p:cNvSpPr txBox="1"/>
              <p:nvPr/>
            </p:nvSpPr>
            <p:spPr>
              <a:xfrm>
                <a:off x="3241775" y="1698264"/>
                <a:ext cx="1870032" cy="8002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  <m:r>
                        <a:rPr lang="en-US" sz="2800" i="1">
                          <a:latin typeface="Cambria Math" panose="02040503050406030204" pitchFamily="18" charset="0"/>
                        </a:rPr>
                        <m:t>⊨</m:t>
                      </m:r>
                      <m:r>
                        <a:rPr lang="en-US" sz="2800" i="1" dirty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</a:rPr>
                        <m:t>𝜙</m:t>
                      </m:r>
                    </m:oMath>
                  </m:oMathPara>
                </a14:m>
                <a:endParaRPr lang="en-US" sz="2800" dirty="0">
                  <a:solidFill>
                    <a:prstClr val="black"/>
                  </a:solidFill>
                </a:endParaRPr>
              </a:p>
              <a:p>
                <a:endParaRPr lang="en-US" dirty="0"/>
              </a:p>
            </p:txBody>
          </p:sp>
        </mc:Choice>
        <mc:Fallback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8E294463-075C-DB49-9A32-A80609D296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1775" y="1698264"/>
                <a:ext cx="1870032" cy="800219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2EC8A8FC-D335-3843-8979-AD7713690E17}"/>
                  </a:ext>
                </a:extLst>
              </p:cNvPr>
              <p:cNvSpPr txBox="1"/>
              <p:nvPr/>
            </p:nvSpPr>
            <p:spPr>
              <a:xfrm>
                <a:off x="8481997" y="5201165"/>
                <a:ext cx="3411928" cy="52322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dirty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en-US" sz="28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</m:e>
                            <m:sup>
                              <m:r>
                                <a:rPr lang="en-US" sz="2800" b="0" i="1" dirty="0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  <m:r>
                            <a:rPr lang="en-US" sz="2800" b="0" i="1" dirty="0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800" i="1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800" i="1" dirty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800" i="1" dirty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∥…</m:t>
                      </m:r>
                      <m:r>
                        <a:rPr lang="en-US" sz="2800" i="1" dirty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∥</m:t>
                      </m:r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𝑛</m:t>
                          </m:r>
                        </m:sub>
                      </m:sSub>
                    </m:oMath>
                  </m:oMathPara>
                </a14:m>
                <a:endParaRPr lang="en-US" sz="2800" i="1" dirty="0"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2EC8A8FC-D335-3843-8979-AD7713690E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81997" y="5201165"/>
                <a:ext cx="3411928" cy="523220"/>
              </a:xfrm>
              <a:prstGeom prst="rect">
                <a:avLst/>
              </a:prstGeom>
              <a:blipFill>
                <a:blip r:embed="rId9"/>
                <a:stretch>
                  <a:fillRect b="-95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0C66F75A-A1B1-6546-BCA3-9436E67EA170}"/>
              </a:ext>
            </a:extLst>
          </p:cNvPr>
          <p:cNvSpPr/>
          <p:nvPr/>
        </p:nvSpPr>
        <p:spPr>
          <a:xfrm>
            <a:off x="3024765" y="5991763"/>
            <a:ext cx="2433406" cy="60888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400">
                <a:solidFill>
                  <a:prstClr val="black"/>
                </a:solidFill>
                <a:latin typeface="Gill Sans MT" panose="020B0502020104020203" pitchFamily="34" charset="77"/>
              </a:rPr>
              <a:t>Success</a:t>
            </a:r>
          </a:p>
        </p:txBody>
      </p:sp>
    </p:spTree>
    <p:extLst>
      <p:ext uri="{BB962C8B-B14F-4D97-AF65-F5344CB8AC3E}">
        <p14:creationId xmlns:p14="http://schemas.microsoft.com/office/powerpoint/2010/main" val="1330589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82" grpId="1" animBg="1"/>
      <p:bldP spid="86" grpId="0"/>
      <p:bldP spid="96" grpId="0"/>
      <p:bldP spid="10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Cut-offs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dirty="0"/>
              <a:t>For some systems, a cut-off value c exists such that </a:t>
            </a:r>
          </a:p>
          <a:p>
            <a:pPr fontAlgn="base"/>
            <a:endParaRPr lang="en-US" dirty="0"/>
          </a:p>
          <a:p>
            <a:pPr marL="0" indent="0" fontAlgn="base">
              <a:buNone/>
            </a:pPr>
            <a:endParaRPr lang="en-US" dirty="0"/>
          </a:p>
          <a:p>
            <a:pPr fontAlgn="base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t>24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795C416-24F5-8045-963F-A43B35472EC9}"/>
                  </a:ext>
                </a:extLst>
              </p:cNvPr>
              <p:cNvSpPr txBox="1"/>
              <p:nvPr/>
            </p:nvSpPr>
            <p:spPr>
              <a:xfrm>
                <a:off x="2918083" y="2748244"/>
                <a:ext cx="6355829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p>
                      </m:sSup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⊨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𝜙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 ⟺∀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.  </m:t>
                      </m:r>
                      <m:sSup>
                        <m:sSupPr>
                          <m:ctrlP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𝑆</m:t>
                          </m:r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⊨</m:t>
                      </m:r>
                      <m:r>
                        <a:rPr lang="en-US" sz="4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𝜙</m:t>
                      </m:r>
                    </m:oMath>
                  </m:oMathPara>
                </a14:m>
                <a:endParaRPr lang="en-US" sz="4000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795C416-24F5-8045-963F-A43B35472E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18083" y="2748244"/>
                <a:ext cx="6355829" cy="707886"/>
              </a:xfrm>
              <a:prstGeom prst="rect">
                <a:avLst/>
              </a:prstGeom>
              <a:blipFill>
                <a:blip r:embed="rId3"/>
                <a:stretch>
                  <a:fillRect b="-267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C552E9A-237B-3542-A640-D1BD69E2930E}"/>
              </a:ext>
            </a:extLst>
          </p:cNvPr>
          <p:cNvSpPr/>
          <p:nvPr/>
        </p:nvSpPr>
        <p:spPr>
          <a:xfrm>
            <a:off x="2918083" y="4001294"/>
            <a:ext cx="6355829" cy="1614185"/>
          </a:xfrm>
          <a:prstGeom prst="round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r>
              <a:rPr lang="en-US" sz="3200" dirty="0">
                <a:solidFill>
                  <a:schemeClr val="tx1"/>
                </a:solidFill>
                <a:latin typeface="Gill Sans" charset="0"/>
                <a:cs typeface="Gill Sans" charset="0"/>
              </a:rPr>
              <a:t>Derived cut-off values for certain classes of systems that use </a:t>
            </a:r>
            <a:r>
              <a:rPr lang="en-US" sz="32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choose</a:t>
            </a:r>
            <a:endParaRPr lang="en-US" sz="3200" dirty="0">
              <a:solidFill>
                <a:schemeClr val="tx1"/>
              </a:solidFill>
              <a:latin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823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and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80915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500" dirty="0"/>
              <a:t>Extended the </a:t>
            </a:r>
            <a:r>
              <a:rPr lang="en-US" sz="3500" dirty="0">
                <a:solidFill>
                  <a:srgbClr val="00B050"/>
                </a:solidFill>
              </a:rPr>
              <a:t>Kinara</a:t>
            </a:r>
            <a:r>
              <a:rPr lang="en-US" sz="3500" baseline="30000" dirty="0"/>
              <a:t> </a:t>
            </a:r>
            <a:r>
              <a:rPr lang="en-US" sz="3500" dirty="0"/>
              <a:t>framework </a:t>
            </a:r>
          </a:p>
          <a:p>
            <a:pPr marL="0" indent="0">
              <a:buNone/>
            </a:pPr>
            <a:endParaRPr lang="en-US" sz="3500" dirty="0"/>
          </a:p>
          <a:p>
            <a:pPr marL="0" indent="0">
              <a:buNone/>
            </a:pPr>
            <a:r>
              <a:rPr lang="en-US" sz="3500" dirty="0"/>
              <a:t>Derived cut-offs and </a:t>
            </a:r>
            <a:r>
              <a:rPr lang="en-US" sz="3500" dirty="0">
                <a:solidFill>
                  <a:srgbClr val="00B050"/>
                </a:solidFill>
              </a:rPr>
              <a:t>synthesized</a:t>
            </a:r>
            <a:r>
              <a:rPr lang="en-US" sz="3500" dirty="0"/>
              <a:t> a number of examples</a:t>
            </a:r>
          </a:p>
          <a:p>
            <a:pPr marL="0" indent="0">
              <a:buNone/>
            </a:pPr>
            <a:r>
              <a:rPr lang="en-US" sz="3500" dirty="0"/>
              <a:t>   Smoke detectors, SATS, Chubby cells, …</a:t>
            </a:r>
          </a:p>
          <a:p>
            <a:pPr marL="0" indent="0">
              <a:buNone/>
            </a:pPr>
            <a:endParaRPr lang="en-US" sz="3500" dirty="0"/>
          </a:p>
          <a:p>
            <a:pPr marL="0" indent="0">
              <a:buNone/>
            </a:pPr>
            <a:endParaRPr lang="en-US" sz="3500" dirty="0"/>
          </a:p>
          <a:p>
            <a:pPr marL="0" indent="0">
              <a:buNone/>
            </a:pPr>
            <a:r>
              <a:rPr lang="en-US" sz="3500" dirty="0"/>
              <a:t> </a:t>
            </a:r>
          </a:p>
          <a:p>
            <a:pPr marL="0" indent="0">
              <a:buNone/>
            </a:pPr>
            <a:endParaRPr lang="en-US" sz="31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2948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Directions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233991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500" dirty="0"/>
              <a:t>Consensus in presence of failures </a:t>
            </a:r>
          </a:p>
          <a:p>
            <a:pPr marL="0" indent="0">
              <a:buNone/>
            </a:pPr>
            <a:endParaRPr lang="en-US" sz="3500" dirty="0"/>
          </a:p>
          <a:p>
            <a:pPr marL="0" indent="0">
              <a:buNone/>
            </a:pPr>
            <a:r>
              <a:rPr lang="en-US" sz="3500" dirty="0"/>
              <a:t>Liveness properties </a:t>
            </a:r>
          </a:p>
          <a:p>
            <a:pPr marL="0" indent="0">
              <a:buNone/>
            </a:pPr>
            <a:endParaRPr lang="en-US" sz="3500" dirty="0"/>
          </a:p>
          <a:p>
            <a:pPr marL="0" indent="0">
              <a:buNone/>
            </a:pPr>
            <a:r>
              <a:rPr lang="en-US" sz="3500" dirty="0"/>
              <a:t>Other distributed components </a:t>
            </a:r>
          </a:p>
          <a:p>
            <a:endParaRPr lang="en-US" sz="3500" dirty="0"/>
          </a:p>
          <a:p>
            <a:endParaRPr lang="en-US" sz="31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t>26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0B8CB4B-065E-D74F-A0CD-6C7D96FDC52A}"/>
              </a:ext>
            </a:extLst>
          </p:cNvPr>
          <p:cNvSpPr/>
          <p:nvPr/>
        </p:nvSpPr>
        <p:spPr>
          <a:xfrm>
            <a:off x="944500" y="5155690"/>
            <a:ext cx="2868315" cy="737937"/>
          </a:xfrm>
          <a:prstGeom prst="rect">
            <a:avLst/>
          </a:prstGeom>
          <a:solidFill>
            <a:srgbClr val="0096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Gill Sans" charset="0"/>
                <a:cs typeface="Gill Sans" charset="0"/>
              </a:rPr>
              <a:t>Atomic commit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F708A2-09E4-8442-953E-1D15EFFB6382}"/>
              </a:ext>
            </a:extLst>
          </p:cNvPr>
          <p:cNvSpPr/>
          <p:nvPr/>
        </p:nvSpPr>
        <p:spPr>
          <a:xfrm>
            <a:off x="4357243" y="5147567"/>
            <a:ext cx="3199743" cy="737937"/>
          </a:xfrm>
          <a:prstGeom prst="rect">
            <a:avLst/>
          </a:prstGeom>
          <a:solidFill>
            <a:srgbClr val="0096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Gill Sans" charset="0"/>
                <a:cs typeface="Gill Sans" charset="0"/>
              </a:rPr>
              <a:t>Reliable broadcast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CACBF5-63A3-D048-8162-BDFEE00AA277}"/>
              </a:ext>
            </a:extLst>
          </p:cNvPr>
          <p:cNvSpPr txBox="1"/>
          <p:nvPr/>
        </p:nvSpPr>
        <p:spPr>
          <a:xfrm>
            <a:off x="8106936" y="5147567"/>
            <a:ext cx="503664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36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7204390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C9FC5-9C84-E446-9B3C-2471A1822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DisCoVer</a:t>
            </a:r>
            <a:r>
              <a:rPr lang="en-US" dirty="0"/>
              <a:t>[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/>
              <a:t>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0091E9-D058-C046-A627-810279E75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BD09BE4-F894-564E-A97D-A1981632AA78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C39B607-9637-5F4E-9162-90FB42DED7D7}"/>
              </a:ext>
            </a:extLst>
          </p:cNvPr>
          <p:cNvSpPr/>
          <p:nvPr/>
        </p:nvSpPr>
        <p:spPr>
          <a:xfrm>
            <a:off x="6293224" y="2882346"/>
            <a:ext cx="5060576" cy="1056785"/>
          </a:xfrm>
          <a:prstGeom prst="round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>
                <a:solidFill>
                  <a:schemeClr val="tx1"/>
                </a:solidFill>
                <a:latin typeface="Gill Sans MT" panose="020B0502020104020203" pitchFamily="34" charset="77"/>
              </a:rPr>
              <a:t>Abstractions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6E4D18E-D06F-504F-8435-9EA196985CAC}"/>
              </a:ext>
            </a:extLst>
          </p:cNvPr>
          <p:cNvSpPr/>
          <p:nvPr/>
        </p:nvSpPr>
        <p:spPr>
          <a:xfrm>
            <a:off x="6293224" y="5374776"/>
            <a:ext cx="5060576" cy="1056786"/>
          </a:xfrm>
          <a:prstGeom prst="round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>
                <a:solidFill>
                  <a:schemeClr val="tx1"/>
                </a:solidFill>
                <a:latin typeface="Gill Sans MT" panose="020B0502020104020203" pitchFamily="34" charset="77"/>
              </a:rPr>
              <a:t>Parameterized synthesis 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88EA987-4E50-7943-8F25-CABF903CC7E3}"/>
              </a:ext>
            </a:extLst>
          </p:cNvPr>
          <p:cNvSpPr/>
          <p:nvPr/>
        </p:nvSpPr>
        <p:spPr>
          <a:xfrm>
            <a:off x="6293224" y="4128561"/>
            <a:ext cx="5060576" cy="1056785"/>
          </a:xfrm>
          <a:prstGeom prst="round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>
                <a:solidFill>
                  <a:schemeClr val="tx1"/>
                </a:solidFill>
                <a:latin typeface="Gill Sans MT" panose="020B0502020104020203" pitchFamily="34" charset="77"/>
              </a:rPr>
              <a:t>Deciding parameterized verification 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07146C4-0D8E-624B-8868-E9F8DBB6F2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9552"/>
            <a:ext cx="10515600" cy="195124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000" dirty="0"/>
              <a:t>Systems with </a:t>
            </a:r>
            <a:r>
              <a:rPr lang="en-US" sz="6000" dirty="0">
                <a:solidFill>
                  <a:srgbClr val="00B050"/>
                </a:solidFill>
              </a:rPr>
              <a:t>Consensus</a:t>
            </a:r>
            <a:r>
              <a:rPr lang="en-US" sz="4000" dirty="0"/>
              <a:t> components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EE761DB-4F63-B048-979C-63F7F97374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10" t="5500" r="21332" b="13458"/>
          <a:stretch/>
        </p:blipFill>
        <p:spPr>
          <a:xfrm>
            <a:off x="3348393" y="4780370"/>
            <a:ext cx="1417170" cy="157598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58EDC32-26CC-BD42-B15E-F8D934C512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4437" y="4780370"/>
            <a:ext cx="1103186" cy="157598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E9D9732-2D4E-AA4E-B471-9540EE9F98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70653" y="2853159"/>
            <a:ext cx="1575980" cy="157598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CB2922B5-02E1-2B4E-B682-31C43106E75D}"/>
              </a:ext>
            </a:extLst>
          </p:cNvPr>
          <p:cNvSpPr/>
          <p:nvPr/>
        </p:nvSpPr>
        <p:spPr>
          <a:xfrm>
            <a:off x="3584515" y="4430243"/>
            <a:ext cx="11850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Calibri Light" charset="0"/>
                <a:ea typeface="Calibri Light" charset="0"/>
                <a:cs typeface="Calibri Light" charset="0"/>
              </a:rPr>
              <a:t>Samanta</a:t>
            </a:r>
            <a:endParaRPr lang="en-US" b="1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E50FE31-1165-5146-8225-8BC68054E902}"/>
              </a:ext>
            </a:extLst>
          </p:cNvPr>
          <p:cNvSpPr/>
          <p:nvPr/>
        </p:nvSpPr>
        <p:spPr>
          <a:xfrm>
            <a:off x="2174039" y="4429139"/>
            <a:ext cx="11097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Calibri Light" charset="0"/>
                <a:ea typeface="Calibri Light" charset="0"/>
                <a:cs typeface="Calibri Light" charset="0"/>
              </a:rPr>
              <a:t>Kulkarni</a:t>
            </a:r>
            <a:endParaRPr lang="en-US" b="1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58D3046-4691-A34F-B7A3-821674F91AF7}"/>
              </a:ext>
            </a:extLst>
          </p:cNvPr>
          <p:cNvSpPr/>
          <p:nvPr/>
        </p:nvSpPr>
        <p:spPr>
          <a:xfrm>
            <a:off x="3670772" y="2489333"/>
            <a:ext cx="94766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Calibri Light" charset="0"/>
                <a:ea typeface="Calibri Light" charset="0"/>
                <a:cs typeface="Calibri Light" charset="0"/>
              </a:rPr>
              <a:t>Jacobs</a:t>
            </a:r>
            <a:endParaRPr lang="en-US" b="1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D4F61E6-1598-5E4C-8113-A6B2BD574AE1}"/>
              </a:ext>
            </a:extLst>
          </p:cNvPr>
          <p:cNvSpPr/>
          <p:nvPr/>
        </p:nvSpPr>
        <p:spPr>
          <a:xfrm>
            <a:off x="2043477" y="2488781"/>
            <a:ext cx="8148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>
                <a:latin typeface="Calibri Light" charset="0"/>
                <a:ea typeface="Calibri Light" charset="0"/>
                <a:cs typeface="Calibri Light" charset="0"/>
              </a:rPr>
              <a:t>Jaber</a:t>
            </a:r>
            <a:endParaRPr lang="en-US" b="1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319E08A-D972-2941-8A40-FC29E175C4A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37" t="15495" r="28788" b="39904"/>
          <a:stretch/>
        </p:blipFill>
        <p:spPr>
          <a:xfrm>
            <a:off x="1595532" y="2864868"/>
            <a:ext cx="1575980" cy="157648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EB43A01-7B20-B049-A3B7-5149D38D342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6803" y="5084831"/>
            <a:ext cx="1443789" cy="1271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314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System should be correct for any number of processes</a:t>
            </a:r>
          </a:p>
          <a:p>
            <a:pPr marL="0" indent="0">
              <a:buNone/>
            </a:pPr>
            <a:endParaRPr lang="en-US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t>3</a:t>
            </a:fld>
            <a:endParaRPr 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A903A2C0-FD44-5140-A7C5-FEE6F0E2F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Autofit/>
          </a:bodyPr>
          <a:lstStyle/>
          <a:p>
            <a:r>
              <a:rPr lang="en-US" sz="4600" dirty="0"/>
              <a:t>Correct Distributed Systems Are Hard To Build</a:t>
            </a:r>
          </a:p>
        </p:txBody>
      </p:sp>
    </p:spTree>
    <p:extLst>
      <p:ext uri="{BB962C8B-B14F-4D97-AF65-F5344CB8AC3E}">
        <p14:creationId xmlns:p14="http://schemas.microsoft.com/office/powerpoint/2010/main" val="917008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System</a:t>
            </a:r>
            <a:r>
              <a:rPr lang="en-US" dirty="0"/>
              <a:t> should be </a:t>
            </a:r>
            <a:r>
              <a:rPr lang="en-US" dirty="0">
                <a:solidFill>
                  <a:srgbClr val="00B050"/>
                </a:solidFill>
              </a:rPr>
              <a:t>correct for any number </a:t>
            </a:r>
            <a:r>
              <a:rPr lang="en-US" dirty="0"/>
              <a:t>of processes</a:t>
            </a:r>
          </a:p>
          <a:p>
            <a:pPr marL="0" indent="0">
              <a:buNone/>
            </a:pPr>
            <a:endParaRPr lang="en-US" dirty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t>4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2F8D64-0EBC-7E4F-9F72-4C17EF2877B9}"/>
              </a:ext>
            </a:extLst>
          </p:cNvPr>
          <p:cNvSpPr txBox="1"/>
          <p:nvPr/>
        </p:nvSpPr>
        <p:spPr>
          <a:xfrm>
            <a:off x="840253" y="3112168"/>
            <a:ext cx="25827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Gill Sans" charset="0"/>
                <a:cs typeface="Gill Sans" charset="0"/>
              </a:rPr>
              <a:t>Parameterized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E57B71-49D1-9146-AC00-B1B0DF341494}"/>
              </a:ext>
            </a:extLst>
          </p:cNvPr>
          <p:cNvSpPr txBox="1"/>
          <p:nvPr/>
        </p:nvSpPr>
        <p:spPr>
          <a:xfrm>
            <a:off x="3838106" y="3112168"/>
            <a:ext cx="4515788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sz="3200" dirty="0">
                <a:solidFill>
                  <a:srgbClr val="00B050"/>
                </a:solidFill>
                <a:latin typeface="Gill Sans" charset="0"/>
                <a:cs typeface="Gill Sans" charset="0"/>
              </a:rPr>
              <a:t>parameterized verification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0B24821-641E-B847-B22F-79C5D636615A}"/>
              </a:ext>
            </a:extLst>
          </p:cNvPr>
          <p:cNvCxnSpPr>
            <a:cxnSpLocks/>
          </p:cNvCxnSpPr>
          <p:nvPr/>
        </p:nvCxnSpPr>
        <p:spPr>
          <a:xfrm>
            <a:off x="1591986" y="2482506"/>
            <a:ext cx="0" cy="599682"/>
          </a:xfrm>
          <a:prstGeom prst="straightConnector1">
            <a:avLst/>
          </a:prstGeom>
          <a:ln w="98425">
            <a:solidFill>
              <a:srgbClr val="0A32FF">
                <a:alpha val="71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D575BF0-D760-1247-9DC8-6E77C0CC9B01}"/>
              </a:ext>
            </a:extLst>
          </p:cNvPr>
          <p:cNvCxnSpPr>
            <a:cxnSpLocks/>
          </p:cNvCxnSpPr>
          <p:nvPr/>
        </p:nvCxnSpPr>
        <p:spPr>
          <a:xfrm>
            <a:off x="6096000" y="2482506"/>
            <a:ext cx="0" cy="599682"/>
          </a:xfrm>
          <a:prstGeom prst="straightConnector1">
            <a:avLst/>
          </a:prstGeom>
          <a:ln w="98425">
            <a:solidFill>
              <a:srgbClr val="0A32FF">
                <a:alpha val="71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2766B7FA-8BE5-D847-A461-7C61E9FC1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Autofit/>
          </a:bodyPr>
          <a:lstStyle/>
          <a:p>
            <a:r>
              <a:rPr lang="en-US" sz="4600" dirty="0"/>
              <a:t>Correct Distributed Systems Are Hard To Build</a:t>
            </a:r>
          </a:p>
        </p:txBody>
      </p:sp>
    </p:spTree>
    <p:extLst>
      <p:ext uri="{BB962C8B-B14F-4D97-AF65-F5344CB8AC3E}">
        <p14:creationId xmlns:p14="http://schemas.microsoft.com/office/powerpoint/2010/main" val="1265939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Programmers need help building such systems</a:t>
            </a:r>
          </a:p>
          <a:p>
            <a:pPr marL="457200" lvl="1" indent="0">
              <a:buNone/>
            </a:pPr>
            <a:r>
              <a:rPr lang="en-US" dirty="0"/>
              <a:t>So many moving parts!</a:t>
            </a:r>
          </a:p>
          <a:p>
            <a:endParaRPr lang="en-US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0B050"/>
                </a:solidFill>
              </a:rPr>
              <a:t>Synthesize</a:t>
            </a:r>
            <a:r>
              <a:rPr lang="en-US" dirty="0"/>
              <a:t> parts of the system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t>5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2809F1D-35AD-EF43-96D8-8B5A0F019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Autofit/>
          </a:bodyPr>
          <a:lstStyle/>
          <a:p>
            <a:r>
              <a:rPr lang="en-US" sz="4600" dirty="0"/>
              <a:t>Correct Distributed Systems Are Hard To Build</a:t>
            </a:r>
          </a:p>
        </p:txBody>
      </p:sp>
    </p:spTree>
    <p:extLst>
      <p:ext uri="{BB962C8B-B14F-4D97-AF65-F5344CB8AC3E}">
        <p14:creationId xmlns:p14="http://schemas.microsoft.com/office/powerpoint/2010/main" val="1397156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C9FC5-9C84-E446-9B3C-2471A1822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DisCoVer</a:t>
            </a:r>
            <a:r>
              <a:rPr lang="en-US" dirty="0"/>
              <a:t>[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/>
              <a:t>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0091E9-D058-C046-A627-810279E75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BD09BE4-F894-564E-A97D-A1981632AA78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16B4ADD-FE29-8349-B183-6FB2AACC372E}"/>
              </a:ext>
            </a:extLst>
          </p:cNvPr>
          <p:cNvSpPr/>
          <p:nvPr/>
        </p:nvSpPr>
        <p:spPr>
          <a:xfrm>
            <a:off x="838200" y="2882346"/>
            <a:ext cx="5060575" cy="1056785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>
                <a:solidFill>
                  <a:schemeClr val="tx1"/>
                </a:solidFill>
                <a:latin typeface="Gill Sans MT" panose="020B0502020104020203" pitchFamily="34" charset="77"/>
              </a:rPr>
              <a:t>Complex building blocks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C39B607-9637-5F4E-9162-90FB42DED7D7}"/>
              </a:ext>
            </a:extLst>
          </p:cNvPr>
          <p:cNvSpPr/>
          <p:nvPr/>
        </p:nvSpPr>
        <p:spPr>
          <a:xfrm>
            <a:off x="6293224" y="2882346"/>
            <a:ext cx="5060576" cy="1056785"/>
          </a:xfrm>
          <a:prstGeom prst="round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>
                <a:solidFill>
                  <a:schemeClr val="tx1"/>
                </a:solidFill>
                <a:latin typeface="Gill Sans MT" panose="020B0502020104020203" pitchFamily="34" charset="77"/>
              </a:rPr>
              <a:t>Abstractions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D392A5-E668-5D47-8CA6-B581D3F75806}"/>
              </a:ext>
            </a:extLst>
          </p:cNvPr>
          <p:cNvSpPr txBox="1"/>
          <p:nvPr/>
        </p:nvSpPr>
        <p:spPr>
          <a:xfrm>
            <a:off x="838200" y="2035314"/>
            <a:ext cx="50605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FF0000"/>
                </a:solidFill>
                <a:latin typeface="Gill Sans MT" panose="020B0502020104020203" pitchFamily="34" charset="77"/>
              </a:rPr>
              <a:t>Challenges</a:t>
            </a:r>
            <a:r>
              <a:rPr lang="en-US" sz="4000" dirty="0">
                <a:latin typeface="Gill Sans MT" panose="020B0502020104020203" pitchFamily="34" charset="77"/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6537EB-FD19-F646-9EAD-539F14024937}"/>
              </a:ext>
            </a:extLst>
          </p:cNvPr>
          <p:cNvSpPr txBox="1"/>
          <p:nvPr/>
        </p:nvSpPr>
        <p:spPr>
          <a:xfrm>
            <a:off x="6293223" y="2035314"/>
            <a:ext cx="50605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B050"/>
                </a:solidFill>
                <a:latin typeface="Gill Sans MT" panose="020B0502020104020203" pitchFamily="34" charset="77"/>
              </a:rPr>
              <a:t>Solutions 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6E4D18E-D06F-504F-8435-9EA196985CAC}"/>
              </a:ext>
            </a:extLst>
          </p:cNvPr>
          <p:cNvSpPr/>
          <p:nvPr/>
        </p:nvSpPr>
        <p:spPr>
          <a:xfrm>
            <a:off x="6293224" y="5374776"/>
            <a:ext cx="5060576" cy="1056786"/>
          </a:xfrm>
          <a:prstGeom prst="round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>
                <a:solidFill>
                  <a:schemeClr val="tx1"/>
                </a:solidFill>
                <a:latin typeface="Gill Sans MT" panose="020B0502020104020203" pitchFamily="34" charset="77"/>
              </a:rPr>
              <a:t>Parameterized synthesis 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88EA987-4E50-7943-8F25-CABF903CC7E3}"/>
              </a:ext>
            </a:extLst>
          </p:cNvPr>
          <p:cNvSpPr/>
          <p:nvPr/>
        </p:nvSpPr>
        <p:spPr>
          <a:xfrm>
            <a:off x="6293224" y="4128561"/>
            <a:ext cx="5060576" cy="1056785"/>
          </a:xfrm>
          <a:prstGeom prst="round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>
                <a:solidFill>
                  <a:schemeClr val="tx1"/>
                </a:solidFill>
                <a:latin typeface="Gill Sans MT" panose="020B0502020104020203" pitchFamily="34" charset="77"/>
              </a:rPr>
              <a:t>Deciding parameterized verification 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827144B-647D-FD44-979C-1BF7009C3C41}"/>
              </a:ext>
            </a:extLst>
          </p:cNvPr>
          <p:cNvSpPr/>
          <p:nvPr/>
        </p:nvSpPr>
        <p:spPr>
          <a:xfrm>
            <a:off x="838200" y="4128561"/>
            <a:ext cx="5060575" cy="1056785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>
                <a:solidFill>
                  <a:schemeClr val="tx1"/>
                </a:solidFill>
                <a:latin typeface="Gill Sans MT" panose="020B0502020104020203" pitchFamily="34" charset="77"/>
              </a:rPr>
              <a:t>Correct for any number of processes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D297C225-C92C-5245-AECD-9AA3450001C1}"/>
              </a:ext>
            </a:extLst>
          </p:cNvPr>
          <p:cNvSpPr/>
          <p:nvPr/>
        </p:nvSpPr>
        <p:spPr>
          <a:xfrm>
            <a:off x="838200" y="5374776"/>
            <a:ext cx="5060576" cy="1056787"/>
          </a:xfrm>
          <a:prstGeom prst="roundRect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>
                <a:solidFill>
                  <a:schemeClr val="tx1"/>
                </a:solidFill>
                <a:latin typeface="Gill Sans MT" panose="020B0502020104020203" pitchFamily="34" charset="77"/>
              </a:rPr>
              <a:t>Programmer assistance</a:t>
            </a:r>
          </a:p>
        </p:txBody>
      </p:sp>
    </p:spTree>
    <p:extLst>
      <p:ext uri="{BB962C8B-B14F-4D97-AF65-F5344CB8AC3E}">
        <p14:creationId xmlns:p14="http://schemas.microsoft.com/office/powerpoint/2010/main" val="924884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/>
      <p:bldP spid="12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C9FC5-9C84-E446-9B3C-2471A1822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Talk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0091E9-D058-C046-A627-810279E75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1D84D46-350F-884C-8B21-2F5A2383A0A6}"/>
              </a:ext>
            </a:extLst>
          </p:cNvPr>
          <p:cNvGrpSpPr/>
          <p:nvPr/>
        </p:nvGrpSpPr>
        <p:grpSpPr>
          <a:xfrm>
            <a:off x="6293224" y="2882346"/>
            <a:ext cx="5060576" cy="3549216"/>
            <a:chOff x="6293224" y="2882346"/>
            <a:chExt cx="5060576" cy="3549216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5C39B607-9637-5F4E-9162-90FB42DED7D7}"/>
                </a:ext>
              </a:extLst>
            </p:cNvPr>
            <p:cNvSpPr/>
            <p:nvPr/>
          </p:nvSpPr>
          <p:spPr>
            <a:xfrm>
              <a:off x="6293224" y="2882346"/>
              <a:ext cx="5060576" cy="1056785"/>
            </a:xfrm>
            <a:prstGeom prst="roundRect">
              <a:avLst/>
            </a:prstGeom>
            <a:solidFill>
              <a:srgbClr val="00B05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500" dirty="0">
                  <a:solidFill>
                    <a:schemeClr val="tx1"/>
                  </a:solidFill>
                  <a:latin typeface="Gill Sans MT" panose="020B0502020104020203" pitchFamily="34" charset="77"/>
                </a:rPr>
                <a:t>Abstractions</a:t>
              </a: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76E4D18E-D06F-504F-8435-9EA196985CAC}"/>
                </a:ext>
              </a:extLst>
            </p:cNvPr>
            <p:cNvSpPr/>
            <p:nvPr/>
          </p:nvSpPr>
          <p:spPr>
            <a:xfrm>
              <a:off x="6293224" y="5374776"/>
              <a:ext cx="5060576" cy="1056786"/>
            </a:xfrm>
            <a:prstGeom prst="roundRect">
              <a:avLst/>
            </a:prstGeom>
            <a:solidFill>
              <a:srgbClr val="00B05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500" dirty="0">
                  <a:solidFill>
                    <a:schemeClr val="tx1"/>
                  </a:solidFill>
                  <a:latin typeface="Gill Sans MT" panose="020B0502020104020203" pitchFamily="34" charset="77"/>
                </a:rPr>
                <a:t>Parameterized synthesis 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F88EA987-4E50-7943-8F25-CABF903CC7E3}"/>
                </a:ext>
              </a:extLst>
            </p:cNvPr>
            <p:cNvSpPr/>
            <p:nvPr/>
          </p:nvSpPr>
          <p:spPr>
            <a:xfrm>
              <a:off x="6293224" y="4128561"/>
              <a:ext cx="5060576" cy="1056785"/>
            </a:xfrm>
            <a:prstGeom prst="roundRect">
              <a:avLst/>
            </a:prstGeom>
            <a:solidFill>
              <a:srgbClr val="00B050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500" dirty="0">
                  <a:solidFill>
                    <a:schemeClr val="tx1"/>
                  </a:solidFill>
                  <a:latin typeface="Gill Sans MT" panose="020B0502020104020203" pitchFamily="34" charset="77"/>
                </a:rPr>
                <a:t>Deciding parameterized verification </a:t>
              </a:r>
            </a:p>
          </p:txBody>
        </p:sp>
      </p:grp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E8FC0EDF-E600-1043-A118-146E12A1A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9552"/>
            <a:ext cx="10515600" cy="195124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000" dirty="0"/>
              <a:t>Systems with </a:t>
            </a:r>
            <a:r>
              <a:rPr lang="en-US" sz="6000" dirty="0">
                <a:solidFill>
                  <a:srgbClr val="00B050"/>
                </a:solidFill>
              </a:rPr>
              <a:t>Consensus</a:t>
            </a:r>
            <a:r>
              <a:rPr lang="en-US" sz="4000" dirty="0"/>
              <a:t> components</a:t>
            </a:r>
          </a:p>
        </p:txBody>
      </p:sp>
    </p:spTree>
    <p:extLst>
      <p:ext uri="{BB962C8B-B14F-4D97-AF65-F5344CB8AC3E}">
        <p14:creationId xmlns:p14="http://schemas.microsoft.com/office/powerpoint/2010/main" val="2580793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22222E-6 L -0.2237 0.00069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146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783C2-0294-2E49-93FA-58CB31406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1"/>
            <a:r>
              <a:rPr lang="en-US" dirty="0"/>
              <a:t>The Basic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8CE881-0EB8-DB4A-97DE-800FDD981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pPr/>
              <a:t>8</a:t>
            </a:fld>
            <a:endParaRPr lang="en-US"/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1DDCA2FE-C242-4349-9A3A-83C2B9DE18F9}"/>
              </a:ext>
            </a:extLst>
          </p:cNvPr>
          <p:cNvGrpSpPr/>
          <p:nvPr/>
        </p:nvGrpSpPr>
        <p:grpSpPr>
          <a:xfrm>
            <a:off x="4783635" y="2040954"/>
            <a:ext cx="6852377" cy="1122122"/>
            <a:chOff x="4783635" y="2040954"/>
            <a:chExt cx="6852377" cy="1122122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8C1FD64E-D5FA-ED45-ABAE-FF1306587F38}"/>
                </a:ext>
              </a:extLst>
            </p:cNvPr>
            <p:cNvSpPr/>
            <p:nvPr/>
          </p:nvSpPr>
          <p:spPr>
            <a:xfrm>
              <a:off x="8354452" y="2357887"/>
              <a:ext cx="525574" cy="525574"/>
            </a:xfrm>
            <a:prstGeom prst="ellipse">
              <a:avLst/>
            </a:prstGeom>
            <a:ln w="1905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3200" dirty="0">
                  <a:solidFill>
                    <a:srgbClr val="FF0000"/>
                  </a:solidFill>
                </a:rPr>
                <a:t>A</a:t>
              </a:r>
              <a:endParaRPr lang="en-US" sz="1425" dirty="0">
                <a:solidFill>
                  <a:srgbClr val="FF0000"/>
                </a:solidFill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00A1071B-83C8-EE44-95E9-ED3D89636247}"/>
                </a:ext>
              </a:extLst>
            </p:cNvPr>
            <p:cNvSpPr/>
            <p:nvPr/>
          </p:nvSpPr>
          <p:spPr>
            <a:xfrm>
              <a:off x="10040390" y="2361464"/>
              <a:ext cx="525574" cy="525574"/>
            </a:xfrm>
            <a:prstGeom prst="ellipse">
              <a:avLst/>
            </a:prstGeom>
            <a:ln w="1905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3200" dirty="0">
                  <a:solidFill>
                    <a:srgbClr val="FF0000"/>
                  </a:solidFill>
                </a:rPr>
                <a:t>B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78E753C7-8E92-F645-A83E-1D8982E444C7}"/>
                </a:ext>
              </a:extLst>
            </p:cNvPr>
            <p:cNvCxnSpPr>
              <a:cxnSpLocks/>
              <a:stCxn id="5" idx="6"/>
              <a:endCxn id="6" idx="2"/>
            </p:cNvCxnSpPr>
            <p:nvPr/>
          </p:nvCxnSpPr>
          <p:spPr>
            <a:xfrm>
              <a:off x="8880026" y="2620674"/>
              <a:ext cx="1160364" cy="3577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5A468991-F8D5-1E49-ACEA-6726DE6FA6EC}"/>
                </a:ext>
              </a:extLst>
            </p:cNvPr>
            <p:cNvCxnSpPr>
              <a:cxnSpLocks/>
              <a:stCxn id="6" idx="6"/>
              <a:endCxn id="10" idx="2"/>
            </p:cNvCxnSpPr>
            <p:nvPr/>
          </p:nvCxnSpPr>
          <p:spPr>
            <a:xfrm flipV="1">
              <a:off x="10565964" y="2620674"/>
              <a:ext cx="544474" cy="3577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F8D8ACB4-BE00-A44A-A75E-C63358194451}"/>
                </a:ext>
              </a:extLst>
            </p:cNvPr>
            <p:cNvSpPr/>
            <p:nvPr/>
          </p:nvSpPr>
          <p:spPr>
            <a:xfrm flipH="1">
              <a:off x="8645378" y="2040954"/>
              <a:ext cx="1691247" cy="336397"/>
            </a:xfrm>
            <a:custGeom>
              <a:avLst/>
              <a:gdLst>
                <a:gd name="connsiteX0" fmla="*/ 0 w 1577008"/>
                <a:gd name="connsiteY0" fmla="*/ 318053 h 318053"/>
                <a:gd name="connsiteX1" fmla="*/ 781878 w 1577008"/>
                <a:gd name="connsiteY1" fmla="*/ 0 h 318053"/>
                <a:gd name="connsiteX2" fmla="*/ 1577008 w 1577008"/>
                <a:gd name="connsiteY2" fmla="*/ 318053 h 318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7008" h="318053">
                  <a:moveTo>
                    <a:pt x="0" y="318053"/>
                  </a:moveTo>
                  <a:cubicBezTo>
                    <a:pt x="259521" y="159026"/>
                    <a:pt x="519043" y="0"/>
                    <a:pt x="781878" y="0"/>
                  </a:cubicBezTo>
                  <a:cubicBezTo>
                    <a:pt x="1044713" y="0"/>
                    <a:pt x="1310860" y="159026"/>
                    <a:pt x="1577008" y="318053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5DB6627-80E1-B140-9828-3D623E8A2863}"/>
                </a:ext>
              </a:extLst>
            </p:cNvPr>
            <p:cNvSpPr/>
            <p:nvPr/>
          </p:nvSpPr>
          <p:spPr>
            <a:xfrm>
              <a:off x="11110438" y="2357887"/>
              <a:ext cx="525574" cy="525574"/>
            </a:xfrm>
            <a:prstGeom prst="ellipse">
              <a:avLst/>
            </a:prstGeom>
            <a:ln w="19050">
              <a:solidFill>
                <a:srgbClr val="FF000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lvl="0" algn="ctr"/>
              <a:r>
                <a:rPr lang="en-US" sz="3200" dirty="0">
                  <a:solidFill>
                    <a:srgbClr val="FF0000"/>
                  </a:solidFill>
                </a:rPr>
                <a:t>C</a:t>
              </a:r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0E33F68D-D9AD-064E-AC26-4378356FB3CF}"/>
                </a:ext>
              </a:extLst>
            </p:cNvPr>
            <p:cNvSpPr/>
            <p:nvPr/>
          </p:nvSpPr>
          <p:spPr>
            <a:xfrm flipH="1" flipV="1">
              <a:off x="8645377" y="2886249"/>
              <a:ext cx="2768337" cy="276827"/>
            </a:xfrm>
            <a:custGeom>
              <a:avLst/>
              <a:gdLst>
                <a:gd name="connsiteX0" fmla="*/ 0 w 1577008"/>
                <a:gd name="connsiteY0" fmla="*/ 318053 h 318053"/>
                <a:gd name="connsiteX1" fmla="*/ 781878 w 1577008"/>
                <a:gd name="connsiteY1" fmla="*/ 0 h 318053"/>
                <a:gd name="connsiteX2" fmla="*/ 1577008 w 1577008"/>
                <a:gd name="connsiteY2" fmla="*/ 318053 h 318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7008" h="318053">
                  <a:moveTo>
                    <a:pt x="0" y="318053"/>
                  </a:moveTo>
                  <a:cubicBezTo>
                    <a:pt x="259521" y="159026"/>
                    <a:pt x="519043" y="0"/>
                    <a:pt x="781878" y="0"/>
                  </a:cubicBezTo>
                  <a:cubicBezTo>
                    <a:pt x="1044713" y="0"/>
                    <a:pt x="1310860" y="159026"/>
                    <a:pt x="1577008" y="318053"/>
                  </a:cubicBezTo>
                </a:path>
              </a:pathLst>
            </a:custGeom>
            <a:noFill/>
            <a:ln w="19050">
              <a:solidFill>
                <a:srgbClr val="FF0000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D2EC5EB-E695-6847-9379-7898A6627EB0}"/>
                </a:ext>
              </a:extLst>
            </p:cNvPr>
            <p:cNvSpPr/>
            <p:nvPr/>
          </p:nvSpPr>
          <p:spPr>
            <a:xfrm>
              <a:off x="4783635" y="2357887"/>
              <a:ext cx="525574" cy="525574"/>
            </a:xfrm>
            <a:prstGeom prst="ellipse">
              <a:avLst/>
            </a:prstGeom>
            <a:ln w="19050">
              <a:solidFill>
                <a:srgbClr val="00B05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3200" dirty="0">
                  <a:solidFill>
                    <a:srgbClr val="00B050"/>
                  </a:solidFill>
                </a:rPr>
                <a:t>A</a:t>
              </a:r>
              <a:endParaRPr lang="en-US" sz="1425" dirty="0">
                <a:solidFill>
                  <a:srgbClr val="00B050"/>
                </a:solidFill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0EB0723-613B-8D42-A753-8FE6E7810435}"/>
                </a:ext>
              </a:extLst>
            </p:cNvPr>
            <p:cNvSpPr/>
            <p:nvPr/>
          </p:nvSpPr>
          <p:spPr>
            <a:xfrm>
              <a:off x="6469573" y="2361464"/>
              <a:ext cx="525574" cy="525574"/>
            </a:xfrm>
            <a:prstGeom prst="ellipse">
              <a:avLst/>
            </a:prstGeom>
            <a:ln w="19050">
              <a:solidFill>
                <a:srgbClr val="00B05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3200" dirty="0">
                  <a:solidFill>
                    <a:srgbClr val="00B050"/>
                  </a:solidFill>
                </a:rPr>
                <a:t>B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9274969A-38C9-E048-A8C0-693E47C61DBD}"/>
                </a:ext>
              </a:extLst>
            </p:cNvPr>
            <p:cNvCxnSpPr>
              <a:cxnSpLocks/>
              <a:stCxn id="15" idx="6"/>
              <a:endCxn id="16" idx="2"/>
            </p:cNvCxnSpPr>
            <p:nvPr/>
          </p:nvCxnSpPr>
          <p:spPr>
            <a:xfrm>
              <a:off x="5309209" y="2620674"/>
              <a:ext cx="1160364" cy="3577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36AA44C-D31C-644B-8BFC-C9AD87D01A86}"/>
                </a:ext>
              </a:extLst>
            </p:cNvPr>
            <p:cNvCxnSpPr>
              <a:cxnSpLocks/>
              <a:stCxn id="16" idx="6"/>
              <a:endCxn id="20" idx="2"/>
            </p:cNvCxnSpPr>
            <p:nvPr/>
          </p:nvCxnSpPr>
          <p:spPr>
            <a:xfrm flipV="1">
              <a:off x="6995147" y="2620674"/>
              <a:ext cx="544474" cy="3577"/>
            </a:xfrm>
            <a:prstGeom prst="straightConnector1">
              <a:avLst/>
            </a:prstGeom>
            <a:ln w="19050">
              <a:solidFill>
                <a:srgbClr val="00B05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DE1F8B84-8675-8249-9664-29DED8B8D558}"/>
                </a:ext>
              </a:extLst>
            </p:cNvPr>
            <p:cNvSpPr/>
            <p:nvPr/>
          </p:nvSpPr>
          <p:spPr>
            <a:xfrm flipH="1">
              <a:off x="5074561" y="2040954"/>
              <a:ext cx="1691247" cy="336397"/>
            </a:xfrm>
            <a:custGeom>
              <a:avLst/>
              <a:gdLst>
                <a:gd name="connsiteX0" fmla="*/ 0 w 1577008"/>
                <a:gd name="connsiteY0" fmla="*/ 318053 h 318053"/>
                <a:gd name="connsiteX1" fmla="*/ 781878 w 1577008"/>
                <a:gd name="connsiteY1" fmla="*/ 0 h 318053"/>
                <a:gd name="connsiteX2" fmla="*/ 1577008 w 1577008"/>
                <a:gd name="connsiteY2" fmla="*/ 318053 h 318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7008" h="318053">
                  <a:moveTo>
                    <a:pt x="0" y="318053"/>
                  </a:moveTo>
                  <a:cubicBezTo>
                    <a:pt x="259521" y="159026"/>
                    <a:pt x="519043" y="0"/>
                    <a:pt x="781878" y="0"/>
                  </a:cubicBezTo>
                  <a:cubicBezTo>
                    <a:pt x="1044713" y="0"/>
                    <a:pt x="1310860" y="159026"/>
                    <a:pt x="1577008" y="318053"/>
                  </a:cubicBezTo>
                </a:path>
              </a:pathLst>
            </a:custGeom>
            <a:noFill/>
            <a:ln w="19050">
              <a:solidFill>
                <a:srgbClr val="00B050"/>
              </a:solidFill>
              <a:headEnd type="none" w="med" len="med"/>
              <a:tailEnd type="triangl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rtlCol="0" anchor="ctr"/>
            <a:lstStyle/>
            <a:p>
              <a:pPr algn="ctr"/>
              <a:endParaRPr lang="en-US" sz="1200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9FC467E-9AB8-D54A-9F38-8E9CCDCDFD8D}"/>
                </a:ext>
              </a:extLst>
            </p:cNvPr>
            <p:cNvSpPr/>
            <p:nvPr/>
          </p:nvSpPr>
          <p:spPr>
            <a:xfrm>
              <a:off x="7539621" y="2357887"/>
              <a:ext cx="525574" cy="525574"/>
            </a:xfrm>
            <a:prstGeom prst="ellipse">
              <a:avLst/>
            </a:prstGeom>
            <a:ln w="19050">
              <a:solidFill>
                <a:srgbClr val="00B05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lvl="0" algn="ctr"/>
              <a:r>
                <a:rPr lang="en-US" sz="3200" dirty="0">
                  <a:solidFill>
                    <a:srgbClr val="00B050"/>
                  </a:solidFill>
                </a:rPr>
                <a:t>C</a:t>
              </a:r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73984B4-4F31-FF41-8AD3-262BA7280D28}"/>
                </a:ext>
              </a:extLst>
            </p:cNvPr>
            <p:cNvSpPr/>
            <p:nvPr/>
          </p:nvSpPr>
          <p:spPr>
            <a:xfrm flipH="1" flipV="1">
              <a:off x="5074560" y="2886249"/>
              <a:ext cx="2768337" cy="276827"/>
            </a:xfrm>
            <a:custGeom>
              <a:avLst/>
              <a:gdLst>
                <a:gd name="connsiteX0" fmla="*/ 0 w 1577008"/>
                <a:gd name="connsiteY0" fmla="*/ 318053 h 318053"/>
                <a:gd name="connsiteX1" fmla="*/ 781878 w 1577008"/>
                <a:gd name="connsiteY1" fmla="*/ 0 h 318053"/>
                <a:gd name="connsiteX2" fmla="*/ 1577008 w 1577008"/>
                <a:gd name="connsiteY2" fmla="*/ 318053 h 318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77008" h="318053">
                  <a:moveTo>
                    <a:pt x="0" y="318053"/>
                  </a:moveTo>
                  <a:cubicBezTo>
                    <a:pt x="259521" y="159026"/>
                    <a:pt x="519043" y="0"/>
                    <a:pt x="781878" y="0"/>
                  </a:cubicBezTo>
                  <a:cubicBezTo>
                    <a:pt x="1044713" y="0"/>
                    <a:pt x="1310860" y="159026"/>
                    <a:pt x="1577008" y="318053"/>
                  </a:cubicBezTo>
                </a:path>
              </a:pathLst>
            </a:custGeom>
            <a:noFill/>
            <a:ln w="19050">
              <a:solidFill>
                <a:srgbClr val="00B050"/>
              </a:solidFill>
              <a:headEnd type="triangl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rtlCol="0" anchor="ctr"/>
            <a:lstStyle/>
            <a:p>
              <a:pPr algn="ctr"/>
              <a:endParaRPr lang="en-US" sz="1200" dirty="0"/>
            </a:p>
          </p:txBody>
        </p:sp>
      </p:grp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F6BB533F-4BE0-EB47-BE5C-87502ABC148B}"/>
              </a:ext>
            </a:extLst>
          </p:cNvPr>
          <p:cNvSpPr/>
          <p:nvPr/>
        </p:nvSpPr>
        <p:spPr>
          <a:xfrm>
            <a:off x="9056907" y="3408246"/>
            <a:ext cx="879502" cy="567115"/>
          </a:xfrm>
          <a:prstGeom prst="round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solidFill>
                  <a:srgbClr val="00B050"/>
                </a:solidFill>
                <a:latin typeface="Gill Sans MT" panose="020B0502020104020203" pitchFamily="34" charset="77"/>
              </a:rPr>
              <a:t>A</a:t>
            </a:r>
            <a:r>
              <a:rPr lang="de-DE" sz="2400" dirty="0">
                <a:solidFill>
                  <a:schemeClr val="tx1"/>
                </a:solidFill>
                <a:latin typeface="Gill Sans MT" panose="020B0502020104020203" pitchFamily="34" charset="77"/>
              </a:rPr>
              <a:t> </a:t>
            </a:r>
            <a:r>
              <a:rPr lang="de-DE" sz="2400" dirty="0">
                <a:solidFill>
                  <a:srgbClr val="FF0000"/>
                </a:solidFill>
                <a:latin typeface="Gill Sans MT" panose="020B0502020104020203" pitchFamily="34" charset="77"/>
              </a:rPr>
              <a:t>A</a:t>
            </a: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EF771A2E-F825-AF4F-9DE4-4EF3E4090A8A}"/>
              </a:ext>
            </a:extLst>
          </p:cNvPr>
          <p:cNvGrpSpPr/>
          <p:nvPr/>
        </p:nvGrpSpPr>
        <p:grpSpPr>
          <a:xfrm>
            <a:off x="9496658" y="3975361"/>
            <a:ext cx="1289746" cy="1010064"/>
            <a:chOff x="9496658" y="3975361"/>
            <a:chExt cx="1289746" cy="1010064"/>
          </a:xfrm>
        </p:grpSpPr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A6BF3B4-8F47-D842-8088-32BFEECC295B}"/>
                </a:ext>
              </a:extLst>
            </p:cNvPr>
            <p:cNvCxnSpPr>
              <a:cxnSpLocks/>
              <a:stCxn id="37" idx="2"/>
              <a:endCxn id="38" idx="0"/>
            </p:cNvCxnSpPr>
            <p:nvPr/>
          </p:nvCxnSpPr>
          <p:spPr>
            <a:xfrm>
              <a:off x="9496658" y="3975361"/>
              <a:ext cx="849995" cy="442949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508E4C4E-AF3F-3640-AB07-020ABBB6103A}"/>
                </a:ext>
              </a:extLst>
            </p:cNvPr>
            <p:cNvSpPr/>
            <p:nvPr/>
          </p:nvSpPr>
          <p:spPr>
            <a:xfrm>
              <a:off x="9906902" y="4418310"/>
              <a:ext cx="879502" cy="567115"/>
            </a:xfrm>
            <a:prstGeom prst="roundRect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rgbClr val="00B050"/>
                  </a:solidFill>
                  <a:latin typeface="Gill Sans MT" panose="020B0502020104020203" pitchFamily="34" charset="77"/>
                </a:rPr>
                <a:t>B</a:t>
              </a:r>
              <a:r>
                <a:rPr lang="de-DE" sz="2400" dirty="0">
                  <a:solidFill>
                    <a:schemeClr val="tx1"/>
                  </a:solidFill>
                  <a:latin typeface="Gill Sans MT" panose="020B0502020104020203" pitchFamily="34" charset="77"/>
                </a:rPr>
                <a:t> </a:t>
              </a:r>
              <a:r>
                <a:rPr lang="de-DE" sz="2400" dirty="0">
                  <a:solidFill>
                    <a:srgbClr val="FF0000"/>
                  </a:solidFill>
                  <a:latin typeface="Gill Sans MT" panose="020B0502020104020203" pitchFamily="34" charset="77"/>
                </a:rPr>
                <a:t>A</a:t>
              </a:r>
            </a:p>
          </p:txBody>
        </p:sp>
      </p:grp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48F469DC-4C1E-B141-9B36-A1B1632D5237}"/>
              </a:ext>
            </a:extLst>
          </p:cNvPr>
          <p:cNvSpPr/>
          <p:nvPr/>
        </p:nvSpPr>
        <p:spPr>
          <a:xfrm>
            <a:off x="7731098" y="5498956"/>
            <a:ext cx="879502" cy="567115"/>
          </a:xfrm>
          <a:prstGeom prst="round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>
                <a:solidFill>
                  <a:srgbClr val="00B050"/>
                </a:solidFill>
                <a:latin typeface="Gill Sans MT" panose="020B0502020104020203" pitchFamily="34" charset="77"/>
              </a:rPr>
              <a:t>C</a:t>
            </a:r>
            <a:r>
              <a:rPr lang="de-DE" sz="2400" dirty="0">
                <a:solidFill>
                  <a:schemeClr val="tx1"/>
                </a:solidFill>
                <a:latin typeface="Gill Sans MT" panose="020B0502020104020203" pitchFamily="34" charset="77"/>
              </a:rPr>
              <a:t> </a:t>
            </a:r>
            <a:r>
              <a:rPr lang="de-DE" sz="2400" dirty="0">
                <a:solidFill>
                  <a:srgbClr val="FF0000"/>
                </a:solidFill>
                <a:latin typeface="Gill Sans MT" panose="020B0502020104020203" pitchFamily="34" charset="77"/>
              </a:rPr>
              <a:t>A</a:t>
            </a:r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FE266F2C-0F1E-BE45-87F6-0F5724905636}"/>
              </a:ext>
            </a:extLst>
          </p:cNvPr>
          <p:cNvGrpSpPr/>
          <p:nvPr/>
        </p:nvGrpSpPr>
        <p:grpSpPr>
          <a:xfrm>
            <a:off x="8253090" y="3975361"/>
            <a:ext cx="1243568" cy="1017148"/>
            <a:chOff x="8253090" y="3975361"/>
            <a:chExt cx="1243568" cy="1017148"/>
          </a:xfrm>
        </p:grpSpPr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1DF45A25-709B-D14C-BB8E-F75564B359E5}"/>
                </a:ext>
              </a:extLst>
            </p:cNvPr>
            <p:cNvSpPr/>
            <p:nvPr/>
          </p:nvSpPr>
          <p:spPr>
            <a:xfrm>
              <a:off x="8253090" y="4425394"/>
              <a:ext cx="879502" cy="567115"/>
            </a:xfrm>
            <a:prstGeom prst="roundRect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rgbClr val="00B050"/>
                  </a:solidFill>
                  <a:latin typeface="Gill Sans MT" panose="020B0502020104020203" pitchFamily="34" charset="77"/>
                </a:rPr>
                <a:t>A</a:t>
              </a:r>
              <a:r>
                <a:rPr lang="de-DE" sz="2400" dirty="0">
                  <a:solidFill>
                    <a:schemeClr val="tx1"/>
                  </a:solidFill>
                  <a:latin typeface="Gill Sans MT" panose="020B0502020104020203" pitchFamily="34" charset="77"/>
                </a:rPr>
                <a:t> </a:t>
              </a:r>
              <a:r>
                <a:rPr lang="de-DE" sz="2400" dirty="0">
                  <a:solidFill>
                    <a:srgbClr val="FF0000"/>
                  </a:solidFill>
                  <a:latin typeface="Gill Sans MT" panose="020B0502020104020203" pitchFamily="34" charset="77"/>
                </a:rPr>
                <a:t>B</a:t>
              </a: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A5BA2DCC-3CB1-8741-9425-2F201947D600}"/>
                </a:ext>
              </a:extLst>
            </p:cNvPr>
            <p:cNvCxnSpPr>
              <a:cxnSpLocks/>
              <a:stCxn id="37" idx="2"/>
              <a:endCxn id="36" idx="0"/>
            </p:cNvCxnSpPr>
            <p:nvPr/>
          </p:nvCxnSpPr>
          <p:spPr>
            <a:xfrm flipH="1">
              <a:off x="8692841" y="3975361"/>
              <a:ext cx="803817" cy="45003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61100A89-4187-FF46-BDD8-4A7B03526AA9}"/>
              </a:ext>
            </a:extLst>
          </p:cNvPr>
          <p:cNvCxnSpPr>
            <a:cxnSpLocks/>
            <a:stCxn id="36" idx="2"/>
            <a:endCxn id="39" idx="0"/>
          </p:cNvCxnSpPr>
          <p:nvPr/>
        </p:nvCxnSpPr>
        <p:spPr>
          <a:xfrm flipH="1">
            <a:off x="8170849" y="4992509"/>
            <a:ext cx="521992" cy="506447"/>
          </a:xfrm>
          <a:prstGeom prst="straightConnector1">
            <a:avLst/>
          </a:prstGeom>
          <a:ln w="34925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93" name="Group 92">
            <a:extLst>
              <a:ext uri="{FF2B5EF4-FFF2-40B4-BE49-F238E27FC236}">
                <a16:creationId xmlns:a16="http://schemas.microsoft.com/office/drawing/2014/main" id="{E10BB7C1-F9C9-4C43-BA19-CE13A865C6E4}"/>
              </a:ext>
            </a:extLst>
          </p:cNvPr>
          <p:cNvGrpSpPr/>
          <p:nvPr/>
        </p:nvGrpSpPr>
        <p:grpSpPr>
          <a:xfrm>
            <a:off x="8692841" y="4985425"/>
            <a:ext cx="2027297" cy="1520091"/>
            <a:chOff x="8692841" y="4985425"/>
            <a:chExt cx="2027297" cy="1520091"/>
          </a:xfrm>
        </p:grpSpPr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DEC77132-07BE-CF46-8AB5-92B6D5969BF6}"/>
                </a:ext>
              </a:extLst>
            </p:cNvPr>
            <p:cNvSpPr/>
            <p:nvPr/>
          </p:nvSpPr>
          <p:spPr>
            <a:xfrm>
              <a:off x="8886969" y="5503449"/>
              <a:ext cx="879502" cy="567115"/>
            </a:xfrm>
            <a:prstGeom prst="roundRect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rgbClr val="00B050"/>
                  </a:solidFill>
                  <a:latin typeface="Gill Sans MT" panose="020B0502020104020203" pitchFamily="34" charset="77"/>
                </a:rPr>
                <a:t>C</a:t>
              </a:r>
              <a:r>
                <a:rPr lang="de-DE" sz="2400" dirty="0">
                  <a:solidFill>
                    <a:schemeClr val="tx1"/>
                  </a:solidFill>
                  <a:latin typeface="Gill Sans MT" panose="020B0502020104020203" pitchFamily="34" charset="77"/>
                </a:rPr>
                <a:t> </a:t>
              </a:r>
              <a:r>
                <a:rPr lang="de-DE" sz="2400" dirty="0">
                  <a:solidFill>
                    <a:srgbClr val="FF0000"/>
                  </a:solidFill>
                  <a:latin typeface="Gill Sans MT" panose="020B0502020104020203" pitchFamily="34" charset="77"/>
                </a:rPr>
                <a:t>A</a:t>
              </a: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AD8DB45D-CEFB-534A-8A05-5F4A05FCEFB2}"/>
                </a:ext>
              </a:extLst>
            </p:cNvPr>
            <p:cNvCxnSpPr>
              <a:cxnSpLocks/>
              <a:stCxn id="36" idx="2"/>
              <a:endCxn id="40" idx="0"/>
            </p:cNvCxnSpPr>
            <p:nvPr/>
          </p:nvCxnSpPr>
          <p:spPr>
            <a:xfrm>
              <a:off x="8692841" y="4992509"/>
              <a:ext cx="633879" cy="51094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835AC567-42CC-CA46-A949-E43C25CD2118}"/>
                </a:ext>
              </a:extLst>
            </p:cNvPr>
            <p:cNvCxnSpPr>
              <a:cxnSpLocks/>
              <a:stCxn id="38" idx="2"/>
            </p:cNvCxnSpPr>
            <p:nvPr/>
          </p:nvCxnSpPr>
          <p:spPr>
            <a:xfrm>
              <a:off x="10346653" y="4985425"/>
              <a:ext cx="114955" cy="247768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FE893D0-E1E4-6544-A71D-68C755D930C3}"/>
                </a:ext>
              </a:extLst>
            </p:cNvPr>
            <p:cNvSpPr txBox="1"/>
            <p:nvPr/>
          </p:nvSpPr>
          <p:spPr>
            <a:xfrm>
              <a:off x="9961623" y="5080617"/>
              <a:ext cx="3433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…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6907F50C-A1E9-814C-A71F-0AE5A2471695}"/>
                </a:ext>
              </a:extLst>
            </p:cNvPr>
            <p:cNvCxnSpPr>
              <a:cxnSpLocks/>
              <a:stCxn id="38" idx="2"/>
            </p:cNvCxnSpPr>
            <p:nvPr/>
          </p:nvCxnSpPr>
          <p:spPr>
            <a:xfrm flipH="1">
              <a:off x="10152525" y="4985425"/>
              <a:ext cx="194128" cy="247768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AE377308-9D18-6843-AC03-AEFBFEFE09EA}"/>
                </a:ext>
              </a:extLst>
            </p:cNvPr>
            <p:cNvSpPr txBox="1"/>
            <p:nvPr/>
          </p:nvSpPr>
          <p:spPr>
            <a:xfrm>
              <a:off x="10376774" y="5052482"/>
              <a:ext cx="3433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…</a:t>
              </a:r>
            </a:p>
          </p:txBody>
        </p: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64D87D69-CB5B-3E42-BD39-3B0AFBB922FE}"/>
                </a:ext>
              </a:extLst>
            </p:cNvPr>
            <p:cNvCxnSpPr>
              <a:cxnSpLocks/>
            </p:cNvCxnSpPr>
            <p:nvPr/>
          </p:nvCxnSpPr>
          <p:spPr>
            <a:xfrm>
              <a:off x="9367395" y="6040992"/>
              <a:ext cx="114955" cy="247768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6103BB9A-EDB5-BE42-A2D7-39B2725D4CE2}"/>
                </a:ext>
              </a:extLst>
            </p:cNvPr>
            <p:cNvSpPr txBox="1"/>
            <p:nvPr/>
          </p:nvSpPr>
          <p:spPr>
            <a:xfrm>
              <a:off x="8982365" y="6136184"/>
              <a:ext cx="3433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…</a:t>
              </a:r>
            </a:p>
          </p:txBody>
        </p: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1D35C445-A4E4-3846-B683-262F2C3F48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173267" y="6040992"/>
              <a:ext cx="194128" cy="247768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56F994C1-6320-3241-8C57-C4E463B59F70}"/>
                </a:ext>
              </a:extLst>
            </p:cNvPr>
            <p:cNvSpPr txBox="1"/>
            <p:nvPr/>
          </p:nvSpPr>
          <p:spPr>
            <a:xfrm>
              <a:off x="9397516" y="6108049"/>
              <a:ext cx="3433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…</a:t>
              </a:r>
            </a:p>
          </p:txBody>
        </p:sp>
      </p:grpSp>
      <p:sp>
        <p:nvSpPr>
          <p:cNvPr id="85" name="Content Placeholder 84">
            <a:extLst>
              <a:ext uri="{FF2B5EF4-FFF2-40B4-BE49-F238E27FC236}">
                <a16:creationId xmlns:a16="http://schemas.microsoft.com/office/drawing/2014/main" id="{B26B82F6-A97C-D543-B7F0-C2236CDBE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Identical FSMs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Global Transition System</a:t>
            </a:r>
          </a:p>
          <a:p>
            <a:pPr marL="0" indent="0">
              <a:buNone/>
            </a:pPr>
            <a:r>
              <a:rPr lang="en-US" dirty="0"/>
              <a:t>Interleaving semantics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Communication actions</a:t>
            </a:r>
          </a:p>
          <a:p>
            <a:pPr marL="0" indent="0">
              <a:buNone/>
            </a:pPr>
            <a:r>
              <a:rPr lang="en-US" dirty="0"/>
              <a:t>Point-to-point		</a:t>
            </a:r>
          </a:p>
          <a:p>
            <a:pPr marL="0" indent="0">
              <a:buNone/>
            </a:pPr>
            <a:r>
              <a:rPr lang="en-US" dirty="0"/>
              <a:t>Broadcasts </a:t>
            </a:r>
          </a:p>
          <a:p>
            <a:endParaRPr lang="en-US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F539B3FE-607F-054F-9ACE-81F951046E44}"/>
              </a:ext>
            </a:extLst>
          </p:cNvPr>
          <p:cNvSpPr txBox="1"/>
          <p:nvPr/>
        </p:nvSpPr>
        <p:spPr>
          <a:xfrm>
            <a:off x="6003179" y="3176208"/>
            <a:ext cx="86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rgbClr val="0A32FF"/>
                </a:solidFill>
              </a:rPr>
              <a:t>Hi?</a:t>
            </a:r>
            <a:endParaRPr lang="en-US" sz="2800" dirty="0">
              <a:solidFill>
                <a:srgbClr val="FF0000"/>
              </a:solidFill>
              <a:sym typeface="Wingdings" pitchFamily="2" charset="2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4749757-5270-7948-AE76-CE1EAF719E4C}"/>
              </a:ext>
            </a:extLst>
          </p:cNvPr>
          <p:cNvSpPr txBox="1"/>
          <p:nvPr/>
        </p:nvSpPr>
        <p:spPr>
          <a:xfrm>
            <a:off x="9234450" y="1450248"/>
            <a:ext cx="7088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solidFill>
                  <a:srgbClr val="0A32FF"/>
                </a:solidFill>
              </a:rPr>
              <a:t>Hi!</a:t>
            </a:r>
            <a:r>
              <a:rPr lang="en-US" sz="2800" b="1" i="1" dirty="0"/>
              <a:t> </a:t>
            </a:r>
            <a:endParaRPr lang="en-US" sz="2800" dirty="0">
              <a:solidFill>
                <a:srgbClr val="00B050"/>
              </a:solidFill>
              <a:sym typeface="Wingdings" pitchFamily="2" charset="2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B51F0D1-3481-F048-8792-8680F81C89B1}"/>
              </a:ext>
            </a:extLst>
          </p:cNvPr>
          <p:cNvSpPr txBox="1"/>
          <p:nvPr/>
        </p:nvSpPr>
        <p:spPr>
          <a:xfrm>
            <a:off x="12967855" y="378229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8FF69BF-ECA8-5A4C-83DE-99F97498E489}"/>
              </a:ext>
            </a:extLst>
          </p:cNvPr>
          <p:cNvSpPr/>
          <p:nvPr/>
        </p:nvSpPr>
        <p:spPr>
          <a:xfrm>
            <a:off x="7385935" y="4943058"/>
            <a:ext cx="100540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sz="2800" i="1" dirty="0">
                <a:solidFill>
                  <a:srgbClr val="0A32FF"/>
                </a:solidFill>
              </a:rPr>
              <a:t>Hi</a:t>
            </a:r>
            <a:r>
              <a:rPr lang="en-US" i="1" dirty="0"/>
              <a:t> 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3DEA97F-0EBE-6A4E-B4F8-E1C91BF33871}"/>
              </a:ext>
            </a:extLst>
          </p:cNvPr>
          <p:cNvSpPr txBox="1"/>
          <p:nvPr/>
        </p:nvSpPr>
        <p:spPr>
          <a:xfrm>
            <a:off x="4782876" y="1767199"/>
            <a:ext cx="4924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50"/>
                </a:solidFill>
              </a:rPr>
              <a:t>P</a:t>
            </a:r>
            <a:r>
              <a:rPr lang="en-US" sz="2800" b="1" baseline="-25000" dirty="0">
                <a:solidFill>
                  <a:srgbClr val="00B050"/>
                </a:solidFill>
              </a:rPr>
              <a:t>1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219F369-72B2-C74F-92F2-174B1C3BEA55}"/>
              </a:ext>
            </a:extLst>
          </p:cNvPr>
          <p:cNvSpPr txBox="1"/>
          <p:nvPr/>
        </p:nvSpPr>
        <p:spPr>
          <a:xfrm>
            <a:off x="8333239" y="1710625"/>
            <a:ext cx="4972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P</a:t>
            </a:r>
            <a:r>
              <a:rPr lang="en-US" sz="2800" b="1" baseline="-25000" dirty="0">
                <a:solidFill>
                  <a:srgbClr val="FF0000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859112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9" grpId="0" animBg="1"/>
      <p:bldP spid="86" grpId="0"/>
      <p:bldP spid="87" grpId="0"/>
      <p:bldP spid="44" grpId="0"/>
      <p:bldP spid="45" grpId="0"/>
      <p:bldP spid="4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C9FC5-9C84-E446-9B3C-2471A1822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Talk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0091E9-D058-C046-A627-810279E75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09BE4-F894-564E-A97D-A1981632AA7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14FDF2A-33C6-7745-B8E8-81065A8D2B74}"/>
              </a:ext>
            </a:extLst>
          </p:cNvPr>
          <p:cNvSpPr/>
          <p:nvPr/>
        </p:nvSpPr>
        <p:spPr>
          <a:xfrm>
            <a:off x="3565712" y="2882910"/>
            <a:ext cx="5060576" cy="1056785"/>
          </a:xfrm>
          <a:prstGeom prst="round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>
                <a:solidFill>
                  <a:schemeClr val="tx1"/>
                </a:solidFill>
                <a:latin typeface="Gill Sans MT" panose="020B0502020104020203" pitchFamily="34" charset="77"/>
              </a:rPr>
              <a:t>Abstractions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4CAEF60-799B-9E41-AA19-109FDF62D1B3}"/>
              </a:ext>
            </a:extLst>
          </p:cNvPr>
          <p:cNvSpPr/>
          <p:nvPr/>
        </p:nvSpPr>
        <p:spPr>
          <a:xfrm>
            <a:off x="3565712" y="5375340"/>
            <a:ext cx="5060576" cy="1056786"/>
          </a:xfrm>
          <a:prstGeom prst="round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77"/>
              </a:rPr>
              <a:t>Parameterized synthesis 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96FD4FC-BD23-D148-81D8-D4B1F25DEDA2}"/>
              </a:ext>
            </a:extLst>
          </p:cNvPr>
          <p:cNvSpPr/>
          <p:nvPr/>
        </p:nvSpPr>
        <p:spPr>
          <a:xfrm>
            <a:off x="3565712" y="4129125"/>
            <a:ext cx="5060576" cy="1056785"/>
          </a:xfrm>
          <a:prstGeom prst="round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>
                <a:solidFill>
                  <a:schemeClr val="bg1">
                    <a:lumMod val="65000"/>
                  </a:schemeClr>
                </a:solidFill>
                <a:latin typeface="Gill Sans MT" panose="020B0502020104020203" pitchFamily="34" charset="77"/>
              </a:rPr>
              <a:t>Deciding parameterized verification 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EFFB0DA-7C68-4A4A-B622-91B81397F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9552"/>
            <a:ext cx="10515600" cy="195124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000" dirty="0">
                <a:solidFill>
                  <a:schemeClr val="bg1">
                    <a:lumMod val="75000"/>
                  </a:schemeClr>
                </a:solidFill>
              </a:rPr>
              <a:t>Systems with </a:t>
            </a:r>
            <a:r>
              <a:rPr lang="en-US" sz="6000" dirty="0">
                <a:solidFill>
                  <a:schemeClr val="bg1">
                    <a:lumMod val="75000"/>
                  </a:schemeClr>
                </a:solidFill>
              </a:rPr>
              <a:t>Consensus</a:t>
            </a:r>
            <a:r>
              <a:rPr lang="en-US" sz="4000" dirty="0">
                <a:solidFill>
                  <a:schemeClr val="bg1">
                    <a:lumMod val="75000"/>
                  </a:schemeClr>
                </a:solidFill>
              </a:rPr>
              <a:t> components</a:t>
            </a:r>
          </a:p>
        </p:txBody>
      </p:sp>
    </p:spTree>
    <p:extLst>
      <p:ext uri="{BB962C8B-B14F-4D97-AF65-F5344CB8AC3E}">
        <p14:creationId xmlns:p14="http://schemas.microsoft.com/office/powerpoint/2010/main" val="1035993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20835</TotalTime>
  <Words>1282</Words>
  <Application>Microsoft Macintosh PowerPoint</Application>
  <PresentationFormat>Widescreen</PresentationFormat>
  <Paragraphs>369</Paragraphs>
  <Slides>27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8" baseType="lpstr">
      <vt:lpstr>Arial</vt:lpstr>
      <vt:lpstr>Calibri</vt:lpstr>
      <vt:lpstr>Calibri Light</vt:lpstr>
      <vt:lpstr>Cambria Math</vt:lpstr>
      <vt:lpstr>Consolas</vt:lpstr>
      <vt:lpstr>Gill Sans</vt:lpstr>
      <vt:lpstr>Gill Sans MT</vt:lpstr>
      <vt:lpstr>LucidaGrande</vt:lpstr>
      <vt:lpstr>Times New Roman</vt:lpstr>
      <vt:lpstr>Wingdings</vt:lpstr>
      <vt:lpstr>Office Theme</vt:lpstr>
      <vt:lpstr>PowerPoint Presentation</vt:lpstr>
      <vt:lpstr>Correct Distributed Systems Are Hard To Build</vt:lpstr>
      <vt:lpstr>Correct Distributed Systems Are Hard To Build</vt:lpstr>
      <vt:lpstr>Correct Distributed Systems Are Hard To Build</vt:lpstr>
      <vt:lpstr>Correct Distributed Systems Are Hard To Build</vt:lpstr>
      <vt:lpstr>DisCoVer[i]</vt:lpstr>
      <vt:lpstr>This Talk</vt:lpstr>
      <vt:lpstr>The Basic Model</vt:lpstr>
      <vt:lpstr>This Talk</vt:lpstr>
      <vt:lpstr>Consensus Protocols</vt:lpstr>
      <vt:lpstr>PowerPoint Presentation</vt:lpstr>
      <vt:lpstr>PowerPoint Presentation</vt:lpstr>
      <vt:lpstr>PowerPoint Presentation</vt:lpstr>
      <vt:lpstr>This Talk</vt:lpstr>
      <vt:lpstr>Extended model</vt:lpstr>
      <vt:lpstr>Parameterized Model Checking Problem</vt:lpstr>
      <vt:lpstr>Parameterized Model Checking Problem</vt:lpstr>
      <vt:lpstr>Parameterized Model Checking Problem</vt:lpstr>
      <vt:lpstr>This Talk</vt:lpstr>
      <vt:lpstr>PowerPoint Presentation</vt:lpstr>
      <vt:lpstr>PowerPoint Presentation</vt:lpstr>
      <vt:lpstr>Synthesis For a Fixed # of Processes</vt:lpstr>
      <vt:lpstr>Synthesis For Any # of Processes</vt:lpstr>
      <vt:lpstr>Cut-offs</vt:lpstr>
      <vt:lpstr>Implementation and Evaluation</vt:lpstr>
      <vt:lpstr>Future Directions</vt:lpstr>
      <vt:lpstr>DisCoVer[i]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Structure-Aware Heap Partitioning</dc:title>
  <dc:creator>Nour</dc:creator>
  <cp:lastModifiedBy>Nour</cp:lastModifiedBy>
  <cp:revision>425</cp:revision>
  <cp:lastPrinted>2018-10-05T18:55:17Z</cp:lastPrinted>
  <dcterms:created xsi:type="dcterms:W3CDTF">2017-01-19T16:18:03Z</dcterms:created>
  <dcterms:modified xsi:type="dcterms:W3CDTF">2018-10-12T03:41:19Z</dcterms:modified>
</cp:coreProperties>
</file>